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25"/>
  </p:notesMasterIdLst>
  <p:sldIdLst>
    <p:sldId id="414" r:id="rId2"/>
    <p:sldId id="390" r:id="rId3"/>
    <p:sldId id="394" r:id="rId4"/>
    <p:sldId id="402" r:id="rId5"/>
    <p:sldId id="415" r:id="rId6"/>
    <p:sldId id="416" r:id="rId7"/>
    <p:sldId id="342" r:id="rId8"/>
    <p:sldId id="399" r:id="rId9"/>
    <p:sldId id="400" r:id="rId10"/>
    <p:sldId id="405" r:id="rId11"/>
    <p:sldId id="383" r:id="rId12"/>
    <p:sldId id="356" r:id="rId13"/>
    <p:sldId id="401" r:id="rId14"/>
    <p:sldId id="406" r:id="rId15"/>
    <p:sldId id="397" r:id="rId16"/>
    <p:sldId id="407" r:id="rId17"/>
    <p:sldId id="408" r:id="rId18"/>
    <p:sldId id="417" r:id="rId19"/>
    <p:sldId id="410" r:id="rId20"/>
    <p:sldId id="418" r:id="rId21"/>
    <p:sldId id="353" r:id="rId22"/>
    <p:sldId id="413" r:id="rId23"/>
    <p:sldId id="41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3A8"/>
    <a:srgbClr val="004E9A"/>
    <a:srgbClr val="33CCFF"/>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66076" autoAdjust="0"/>
  </p:normalViewPr>
  <p:slideViewPr>
    <p:cSldViewPr snapToGrid="0" snapToObjects="1">
      <p:cViewPr>
        <p:scale>
          <a:sx n="79" d="100"/>
          <a:sy n="79" d="100"/>
        </p:scale>
        <p:origin x="787" y="0"/>
      </p:cViewPr>
      <p:guideLst>
        <p:guide orient="horz" pos="2160"/>
        <p:guide pos="2880"/>
      </p:guideLst>
    </p:cSldViewPr>
  </p:slideViewPr>
  <p:notesTextViewPr>
    <p:cViewPr>
      <p:scale>
        <a:sx n="100" d="100"/>
        <a:sy n="100" d="100"/>
      </p:scale>
      <p:origin x="0" y="-24"/>
    </p:cViewPr>
  </p:notesTextViewPr>
  <p:sorterViewPr>
    <p:cViewPr>
      <p:scale>
        <a:sx n="106" d="100"/>
        <a:sy n="106" d="100"/>
      </p:scale>
      <p:origin x="0" y="-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E499B-8551-4DD7-94A5-E0190AE9DDB2}" type="datetimeFigureOut">
              <a:rPr lang="en-US" smtClean="0"/>
              <a:t>6/18/2026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98E49-5E58-4081-A811-8BC88E2D0B59}" type="slidenum">
              <a:rPr lang="en-US" smtClean="0"/>
              <a:t>‹#›</a:t>
            </a:fld>
            <a:endParaRPr lang="en-US"/>
          </a:p>
        </p:txBody>
      </p:sp>
    </p:spTree>
    <p:extLst>
      <p:ext uri="{BB962C8B-B14F-4D97-AF65-F5344CB8AC3E}">
        <p14:creationId xmlns:p14="http://schemas.microsoft.com/office/powerpoint/2010/main" val="185788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 ~1.5 min</a:t>
            </a:r>
          </a:p>
          <a:p>
            <a:endParaRPr lang="en-US" dirty="0"/>
          </a:p>
          <a:p>
            <a:r>
              <a:rPr lang="en-US" dirty="0"/>
              <a:t>Good morning, church family — thank you for inviting me to walk into this conversation with you.</a:t>
            </a:r>
          </a:p>
          <a:p>
            <a:endParaRPr lang="en-US" dirty="0"/>
          </a:p>
          <a:p>
            <a:r>
              <a:rPr lang="en-US" dirty="0"/>
              <a:t>Today we'll talk about dementia not as something to fear, but as something we can understand together — with knowledge, with compassion, and with faith.</a:t>
            </a:r>
          </a:p>
          <a:p>
            <a:endParaRPr lang="en-US" dirty="0"/>
          </a:p>
          <a:p>
            <a:r>
              <a:rPr lang="en-US" dirty="0"/>
              <a:t>"Carry one another's burdens and so fulfill the law of Christ." — Galatians 6:2</a:t>
            </a:r>
          </a:p>
          <a:p>
            <a:endParaRPr lang="en-US" dirty="0"/>
          </a:p>
          <a:p>
            <a:r>
              <a:rPr lang="en-US" dirty="0"/>
              <a:t>That verse is the heart of why we're here. Many of you are already carrying burdens for a parent, a spouse, a sibling. My prayer is that you leave today better equipped to carry — and to be carried.</a:t>
            </a:r>
          </a:p>
        </p:txBody>
      </p:sp>
      <p:sp>
        <p:nvSpPr>
          <p:cNvPr id="4" name="Slide Number Placeholder 3"/>
          <p:cNvSpPr>
            <a:spLocks noGrp="1"/>
          </p:cNvSpPr>
          <p:nvPr>
            <p:ph type="sldNum" sz="quarter" idx="5"/>
          </p:nvPr>
        </p:nvSpPr>
        <p:spPr/>
        <p:txBody>
          <a:bodyPr/>
          <a:lstStyle/>
          <a:p>
            <a:fld id="{FAC98E49-5E58-4081-A811-8BC88E2D0B59}" type="slidenum">
              <a:rPr lang="en-US" smtClean="0"/>
              <a:t>1</a:t>
            </a:fld>
            <a:endParaRPr lang="en-US"/>
          </a:p>
        </p:txBody>
      </p:sp>
    </p:spTree>
    <p:extLst>
      <p:ext uri="{BB962C8B-B14F-4D97-AF65-F5344CB8AC3E}">
        <p14:creationId xmlns:p14="http://schemas.microsoft.com/office/powerpoint/2010/main" val="272138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 — HOW EARLY CAN IT BE DETECTED? — ~2 min</a:t>
            </a:r>
          </a:p>
          <a:p>
            <a:endParaRPr lang="en-US" dirty="0"/>
          </a:p>
          <a:p>
            <a:r>
              <a:rPr lang="en-US" dirty="0"/>
              <a:t>How early can it be detected, and at what age?</a:t>
            </a:r>
          </a:p>
          <a:p>
            <a:endParaRPr lang="en-US" b="1" dirty="0"/>
          </a:p>
          <a:p>
            <a:r>
              <a:rPr lang="en-US" b="1" dirty="0"/>
              <a:t>THE BIG NUMBER: </a:t>
            </a:r>
            <a:r>
              <a:rPr lang="en-US" dirty="0"/>
              <a:t>Brain changes can begin </a:t>
            </a:r>
            <a:r>
              <a:rPr lang="en-US" b="1" dirty="0"/>
              <a:t>15 to 20 years </a:t>
            </a:r>
            <a:r>
              <a:rPr lang="en-US" dirty="0"/>
              <a:t>before the first symptom appears. That's not a typo. Decades.</a:t>
            </a:r>
          </a:p>
          <a:p>
            <a:endParaRPr lang="en-US" dirty="0"/>
          </a:p>
          <a:p>
            <a:r>
              <a:rPr lang="en-US" dirty="0"/>
              <a:t>Most cases are </a:t>
            </a:r>
            <a:r>
              <a:rPr lang="en-US" b="1" dirty="0"/>
              <a:t>'late-onset' </a:t>
            </a:r>
            <a:r>
              <a:rPr lang="en-US" dirty="0"/>
              <a:t>— symptoms after </a:t>
            </a:r>
            <a:r>
              <a:rPr lang="en-US" b="1" dirty="0"/>
              <a:t>age 65. </a:t>
            </a:r>
            <a:r>
              <a:rPr lang="en-US" dirty="0"/>
              <a:t>But rare 'early-onset' forms can appear in the 40s or 50s.</a:t>
            </a:r>
          </a:p>
          <a:p>
            <a:endParaRPr lang="en-US" dirty="0"/>
          </a:p>
          <a:p>
            <a:r>
              <a:rPr lang="en-US" dirty="0"/>
              <a:t>How doctors detect it today — walk through the three:</a:t>
            </a:r>
          </a:p>
          <a:p>
            <a:r>
              <a:rPr lang="en-US" dirty="0"/>
              <a:t>• </a:t>
            </a:r>
            <a:r>
              <a:rPr lang="en-US" b="1" dirty="0"/>
              <a:t>Cognitive screening </a:t>
            </a:r>
            <a:r>
              <a:rPr lang="en-US" dirty="0"/>
              <a:t>— short memory and thinking tests. </a:t>
            </a:r>
            <a:r>
              <a:rPr lang="en-US" b="1" dirty="0"/>
              <a:t>MEDICARE COVERS A FREE ANNUAL COGNITIVE ASSESSMENT </a:t>
            </a:r>
            <a:r>
              <a:rPr lang="en-US" dirty="0"/>
              <a:t>at your yearly wellness visit. Ask for it by name.</a:t>
            </a:r>
          </a:p>
          <a:p>
            <a:r>
              <a:rPr lang="en-US" dirty="0"/>
              <a:t>• </a:t>
            </a:r>
            <a:r>
              <a:rPr lang="en-US" b="1" dirty="0"/>
              <a:t>Brain imaging </a:t>
            </a:r>
            <a:r>
              <a:rPr lang="en-US" dirty="0"/>
              <a:t>— MRI or PET scans can reveal amyloid plaques that build up in Alzheimer's.</a:t>
            </a:r>
          </a:p>
          <a:p>
            <a:r>
              <a:rPr lang="en-US" dirty="0"/>
              <a:t>• </a:t>
            </a:r>
            <a:r>
              <a:rPr lang="en-US" b="1" dirty="0"/>
              <a:t>Newer blood and spinal-fluid tests </a:t>
            </a:r>
            <a:r>
              <a:rPr lang="en-US" dirty="0"/>
              <a:t>can detect Alzheimer's proteins early — sometimes years before symptoms.</a:t>
            </a:r>
          </a:p>
          <a:p>
            <a:endParaRPr lang="en-US" dirty="0"/>
          </a:p>
          <a:p>
            <a:r>
              <a:rPr lang="en-US" b="1" dirty="0"/>
              <a:t>Early detection opens the door to treatment, planning, and support.</a:t>
            </a:r>
            <a:r>
              <a:rPr lang="en-US" dirty="0"/>
              <a:t> The earlier, the better.</a:t>
            </a:r>
          </a:p>
        </p:txBody>
      </p:sp>
      <p:sp>
        <p:nvSpPr>
          <p:cNvPr id="4" name="Slide Number Placeholder 3"/>
          <p:cNvSpPr>
            <a:spLocks noGrp="1"/>
          </p:cNvSpPr>
          <p:nvPr>
            <p:ph type="sldNum" sz="quarter" idx="5"/>
          </p:nvPr>
        </p:nvSpPr>
        <p:spPr/>
        <p:txBody>
          <a:bodyPr/>
          <a:lstStyle/>
          <a:p>
            <a:fld id="{FAC98E49-5E58-4081-A811-8BC88E2D0B59}" type="slidenum">
              <a:rPr lang="en-US" smtClean="0"/>
              <a:t>10</a:t>
            </a:fld>
            <a:endParaRPr lang="en-US"/>
          </a:p>
        </p:txBody>
      </p:sp>
    </p:spTree>
    <p:extLst>
      <p:ext uri="{BB962C8B-B14F-4D97-AF65-F5344CB8AC3E}">
        <p14:creationId xmlns:p14="http://schemas.microsoft.com/office/powerpoint/2010/main" val="387567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 — MEDICATION TO SLOW THE DISEASE — ~2.5 min</a:t>
            </a:r>
          </a:p>
          <a:p>
            <a:endParaRPr lang="en-US" dirty="0"/>
          </a:p>
          <a:p>
            <a:r>
              <a:rPr lang="en-US" dirty="0"/>
              <a:t>Is there medication to slow it? Yes — and now there are FOUR categories. Let me walk you through what each one actually does.</a:t>
            </a:r>
          </a:p>
          <a:p>
            <a:endParaRPr lang="en-US" dirty="0"/>
          </a:p>
          <a:p>
            <a:r>
              <a:rPr lang="en-US" b="1" dirty="0"/>
              <a:t>CATEGORY 1 — DISEASE-MODIFYING (NEW, top boxes):</a:t>
            </a:r>
          </a:p>
          <a:p>
            <a:r>
              <a:rPr lang="en-US" dirty="0"/>
              <a:t>For the first time in decades, we have drugs that actually slow Alzheimer's:</a:t>
            </a:r>
          </a:p>
          <a:p>
            <a:r>
              <a:rPr lang="en-US" dirty="0"/>
              <a:t>• LEQEMBI (lecanemab) — FDA full approval 2023. ~27% slowing over 18 months. IV every 2 weeks.</a:t>
            </a:r>
          </a:p>
          <a:p>
            <a:r>
              <a:rPr lang="en-US" dirty="0"/>
              <a:t>• KISUNLA (donanemab) — FDA approval 2024. ~35% slowing over 18 months. Once-monthly IV.</a:t>
            </a:r>
          </a:p>
          <a:p>
            <a:endParaRPr lang="en-US" dirty="0"/>
          </a:p>
          <a:p>
            <a:r>
              <a:rPr lang="en-US" dirty="0"/>
              <a:t>These are breakthroughs. BUT — they only work in EARLY-stage Alzheimer's. They require monitoring for brain swelling and microbleeds. They do NOT cure. They do NOT reverse.</a:t>
            </a:r>
          </a:p>
          <a:p>
            <a:endParaRPr lang="en-US" dirty="0"/>
          </a:p>
          <a:p>
            <a:r>
              <a:rPr lang="en-US" b="1" dirty="0"/>
              <a:t>CATEGORY 2 — SYMPTOM MANAGEMENT (bottom-left):</a:t>
            </a:r>
          </a:p>
          <a:p>
            <a:r>
              <a:rPr lang="en-US" dirty="0"/>
              <a:t>These have been around for years and are still important:</a:t>
            </a:r>
          </a:p>
          <a:p>
            <a:r>
              <a:rPr lang="en-US" dirty="0"/>
              <a:t>• ARICEPT (donepezil) — for mild to severe Alzheimer's. Helps with daily function.</a:t>
            </a:r>
          </a:p>
          <a:p>
            <a:r>
              <a:rPr lang="en-US" dirty="0"/>
              <a:t>• NAMENDA (memantine) — for moderate to severe. Often used WITH Aricept.</a:t>
            </a:r>
          </a:p>
          <a:p>
            <a:endParaRPr lang="en-US" dirty="0"/>
          </a:p>
          <a:p>
            <a:r>
              <a:rPr lang="en-US" dirty="0"/>
              <a:t>They don't slow the disease. They help quality of life day-to-day.</a:t>
            </a:r>
          </a:p>
          <a:p>
            <a:endParaRPr lang="en-US" dirty="0"/>
          </a:p>
          <a:p>
            <a:r>
              <a:rPr lang="en-US" b="1" dirty="0"/>
              <a:t>CATEGORY 3 — BEHAVIORS (bottom-right):</a:t>
            </a:r>
          </a:p>
          <a:p>
            <a:r>
              <a:rPr lang="en-US" dirty="0"/>
              <a:t>The question I get most: 'Is there medication for the hallucinations?'</a:t>
            </a:r>
          </a:p>
          <a:p>
            <a:r>
              <a:rPr lang="en-US" dirty="0"/>
              <a:t>• NUPLAZID (pimavanserin) — FDA-approved for PARKINSON'S psychosis. Many people with Parkinson's also have dementia, so it IS used there. It is sometimes used off-label for Lewy body dementia hallucinations. It is NOT FDA-approved for Alzheimer's psychosis — those trials didn't meet the bar.</a:t>
            </a:r>
          </a:p>
          <a:p>
            <a:r>
              <a:rPr lang="en-US" dirty="0"/>
              <a:t>• AUVELITY — BRAND NEW. Approved May 2026 as the FIRST FDA-approved drug for Alzheimer's-related agitation. Ask your doctor — this is too new for most people to know about.</a:t>
            </a:r>
          </a:p>
          <a:p>
            <a:endParaRPr lang="en-US" dirty="0"/>
          </a:p>
          <a:p>
            <a:r>
              <a:rPr lang="en-US" dirty="0"/>
              <a:t>There is still no FDA-approved drug specifically for Alzheimer's hallucinations. If your loved one has Lewy body dementia or Parkinson's dementia, ask about Nuplazid. If they have Alzheimer's with severe agitation, ask about </a:t>
            </a:r>
            <a:r>
              <a:rPr lang="en-US" dirty="0" err="1"/>
              <a:t>Auvelity</a:t>
            </a:r>
            <a:r>
              <a:rPr lang="en-US" dirty="0"/>
              <a:t>.</a:t>
            </a:r>
          </a:p>
          <a:p>
            <a:endParaRPr lang="en-US" dirty="0"/>
          </a:p>
          <a:p>
            <a:r>
              <a:rPr lang="en-US" dirty="0"/>
              <a:t>Medicine is getting better — fast. But the best 'medicine' is still early detection, healthy lifestyle, and connection.</a:t>
            </a:r>
          </a:p>
        </p:txBody>
      </p:sp>
      <p:sp>
        <p:nvSpPr>
          <p:cNvPr id="4" name="Slide Number Placeholder 3"/>
          <p:cNvSpPr>
            <a:spLocks noGrp="1"/>
          </p:cNvSpPr>
          <p:nvPr>
            <p:ph type="sldNum" sz="quarter" idx="5"/>
          </p:nvPr>
        </p:nvSpPr>
        <p:spPr/>
        <p:txBody>
          <a:bodyPr/>
          <a:lstStyle/>
          <a:p>
            <a:fld id="{FAC98E49-5E58-4081-A811-8BC88E2D0B59}" type="slidenum">
              <a:rPr lang="en-US" smtClean="0"/>
              <a:t>11</a:t>
            </a:fld>
            <a:endParaRPr lang="en-US"/>
          </a:p>
        </p:txBody>
      </p:sp>
    </p:spTree>
    <p:extLst>
      <p:ext uri="{BB962C8B-B14F-4D97-AF65-F5344CB8AC3E}">
        <p14:creationId xmlns:p14="http://schemas.microsoft.com/office/powerpoint/2010/main" val="265887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 — IS IT HEREDITARY? — ~2.5 min</a:t>
            </a:r>
          </a:p>
          <a:p>
            <a:endParaRPr lang="en-US" dirty="0"/>
          </a:p>
          <a:p>
            <a:r>
              <a:rPr lang="en-US" dirty="0"/>
              <a:t>Is it hereditary? This one comes up in nearly every family I work with — usually with fear in the voice.</a:t>
            </a:r>
          </a:p>
          <a:p>
            <a:endParaRPr lang="en-US" dirty="0"/>
          </a:p>
          <a:p>
            <a:r>
              <a:rPr lang="en-US" dirty="0"/>
              <a:t>Mostly no. Genes raise risk but rarely guarantee the disease. Family history is one factor among many.</a:t>
            </a:r>
          </a:p>
          <a:p>
            <a:endParaRPr lang="en-US" b="1" dirty="0"/>
          </a:p>
          <a:p>
            <a:r>
              <a:rPr lang="en-US" b="1" dirty="0"/>
              <a:t>RISK GENES </a:t>
            </a:r>
            <a:r>
              <a:rPr lang="en-US" dirty="0"/>
              <a:t>— most cases: "APOE-e4 is the best-known risk gene. We each inherit one APOE gene from each parent. One copy of e4 raises lifetime risk modestly — about 15 to 20%. Two copies raises it substantially — but still does NOT guarantee the disease. Many people with e4 never develop Alzheimer's. Many people with the disease have no e4 at all. Lifestyle and family history together often outweigh any single gene.</a:t>
            </a:r>
          </a:p>
          <a:p>
            <a:endParaRPr lang="en-US" dirty="0"/>
          </a:p>
          <a:p>
            <a:r>
              <a:rPr lang="en-US" b="1" dirty="0"/>
              <a:t>DETERMINISTIC GENES </a:t>
            </a:r>
            <a:r>
              <a:rPr lang="en-US" dirty="0"/>
              <a:t>— rare: "These DIRECTLY cause Alzheimer's. They account for 1% or less of cases. They cause early-onset forms — symptoms in the 40s or 50s — and run in only a few hundred families worldwide. A child of an affected parent has a 50% chance of inheriting the variant."</a:t>
            </a:r>
          </a:p>
          <a:p>
            <a:endParaRPr lang="en-US" dirty="0"/>
          </a:p>
          <a:p>
            <a:r>
              <a:rPr lang="en-US" b="1" dirty="0"/>
              <a:t>WHEN TO GET COUNSELING: </a:t>
            </a:r>
            <a:r>
              <a:rPr lang="en-US" dirty="0"/>
              <a:t>If several close relatives in your family had early-onset dementia, talk to a genetic counselor.</a:t>
            </a:r>
          </a:p>
          <a:p>
            <a:endParaRPr lang="en-US" dirty="0"/>
          </a:p>
          <a:p>
            <a:r>
              <a:rPr lang="en-US" dirty="0"/>
              <a:t>For most of you — family history is a reason to live well. Eat well. Stay active. Manage blood pressure and diabetes. It is NOT a sentence.</a:t>
            </a:r>
          </a:p>
        </p:txBody>
      </p:sp>
      <p:sp>
        <p:nvSpPr>
          <p:cNvPr id="4" name="Slide Number Placeholder 3"/>
          <p:cNvSpPr>
            <a:spLocks noGrp="1"/>
          </p:cNvSpPr>
          <p:nvPr>
            <p:ph type="sldNum" sz="quarter" idx="5"/>
          </p:nvPr>
        </p:nvSpPr>
        <p:spPr/>
        <p:txBody>
          <a:bodyPr/>
          <a:lstStyle/>
          <a:p>
            <a:fld id="{FAC98E49-5E58-4081-A811-8BC88E2D0B59}" type="slidenum">
              <a:rPr lang="en-US" smtClean="0"/>
              <a:t>12</a:t>
            </a:fld>
            <a:endParaRPr lang="en-US"/>
          </a:p>
        </p:txBody>
      </p:sp>
    </p:spTree>
    <p:extLst>
      <p:ext uri="{BB962C8B-B14F-4D97-AF65-F5344CB8AC3E}">
        <p14:creationId xmlns:p14="http://schemas.microsoft.com/office/powerpoint/2010/main" val="270500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BRAIN-HEALTHY HABITS — ~2 min</a:t>
            </a:r>
          </a:p>
          <a:p>
            <a:endParaRPr lang="en-US" dirty="0"/>
          </a:p>
          <a:p>
            <a:r>
              <a:rPr lang="en-US" dirty="0"/>
              <a:t>We just talked about genes. Now I want to give you back the steering wheel.</a:t>
            </a:r>
          </a:p>
          <a:p>
            <a:endParaRPr lang="en-US" dirty="0"/>
          </a:p>
          <a:p>
            <a:r>
              <a:rPr lang="en-US" dirty="0"/>
              <a:t>The 2024 Lancet Commission — a global panel of researchers — found that up to </a:t>
            </a:r>
            <a:r>
              <a:rPr lang="en-US" b="1" dirty="0"/>
              <a:t>45% of dementia risk is MODIFIABLE</a:t>
            </a:r>
            <a:r>
              <a:rPr lang="en-US" dirty="0"/>
              <a:t>. Family history is not destiny. Lifestyle and medical management matter MORE than any single gene for most people.</a:t>
            </a:r>
          </a:p>
          <a:p>
            <a:endParaRPr lang="en-US" dirty="0"/>
          </a:p>
          <a:p>
            <a:r>
              <a:rPr lang="en-US" dirty="0"/>
              <a:t>Walk through the 6 habits, naming each:</a:t>
            </a:r>
          </a:p>
          <a:p>
            <a:r>
              <a:rPr lang="en-US" dirty="0"/>
              <a:t>• Manage BP, blood sugar, cholesterol — the top three risk amplifiers. Get your numbers and treat them.</a:t>
            </a:r>
          </a:p>
          <a:p>
            <a:r>
              <a:rPr lang="en-US" dirty="0"/>
              <a:t>• Treat hearing loss — this one surprises people. Hearing aids reduce dementia risk significantly. Don't wait.</a:t>
            </a:r>
          </a:p>
          <a:p>
            <a:r>
              <a:rPr lang="en-US" dirty="0"/>
              <a:t>• Stay socially engaged — this church already does this for you. Isolation kills brains.</a:t>
            </a:r>
          </a:p>
          <a:p>
            <a:r>
              <a:rPr lang="en-US" dirty="0"/>
              <a:t>• Move daily — 20-30 minutes of walking, gardening, or dancing. Doesn't have to be a gym.</a:t>
            </a:r>
          </a:p>
          <a:p>
            <a:r>
              <a:rPr lang="en-US" dirty="0"/>
              <a:t>• Sleep well — 7-8 hours. If someone snores loudly or stops breathing at night, get them tested for sleep apnea.</a:t>
            </a:r>
          </a:p>
          <a:p>
            <a:r>
              <a:rPr lang="en-US" dirty="0"/>
              <a:t>• Don't smoke; limit alcohol — both age the brain faster than calendar years.</a:t>
            </a:r>
          </a:p>
          <a:p>
            <a:endParaRPr lang="en-US" dirty="0"/>
          </a:p>
          <a:p>
            <a:r>
              <a:rPr lang="en-US" dirty="0"/>
              <a:t>In our communities — Black and Brown — we carry higher rates of hypertension, diabetes, sleep apnea, and chronic stress. Those are the same conditions on this slide. That is why our community has TWICE the rate of Alzheimer's.</a:t>
            </a:r>
          </a:p>
          <a:p>
            <a:endParaRPr lang="en-US" dirty="0"/>
          </a:p>
          <a:p>
            <a:r>
              <a:rPr lang="en-US" dirty="0"/>
              <a:t>Hear the good news in that. Every single one of those is TREATABLE. We are not at the mercy of our genes. We are not at the mercy of statistics. We have agency — and we have each other.</a:t>
            </a:r>
          </a:p>
          <a:p>
            <a:endParaRPr lang="en-US" dirty="0"/>
          </a:p>
          <a:p>
            <a:r>
              <a:rPr lang="en-US" dirty="0"/>
              <a:t>Pray for your loved ones. Then check their blood pressure. Both matter.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 — WHEN THEIR REALITY IS FALSE — ~2.5 min</a:t>
            </a:r>
          </a:p>
          <a:p>
            <a:endParaRPr lang="en-US" dirty="0"/>
          </a:p>
          <a:p>
            <a:r>
              <a:rPr lang="en-US" dirty="0"/>
              <a:t>When their reality is false — do you correct them, or step into their world?</a:t>
            </a:r>
          </a:p>
          <a:p>
            <a:endParaRPr lang="en-US" dirty="0"/>
          </a:p>
          <a:p>
            <a:r>
              <a:rPr lang="en-US" dirty="0"/>
              <a:t>This is one of the hardest moments in caregiving. Your loved one insists their mother is coming to visit — but their mother passed twenty years ago. Do you tell them the truth? Or do you go along?</a:t>
            </a:r>
          </a:p>
          <a:p>
            <a:endParaRPr lang="en-US" dirty="0"/>
          </a:p>
          <a:p>
            <a:r>
              <a:rPr lang="en-US" dirty="0"/>
              <a:t>The experts today favor meeting the emotion, not the fact. Let me explain both approaches.</a:t>
            </a:r>
          </a:p>
          <a:p>
            <a:endParaRPr lang="en-US" dirty="0"/>
          </a:p>
          <a:p>
            <a:r>
              <a:rPr lang="en-US" b="1" dirty="0"/>
              <a:t>REALITY ORIENTATION: </a:t>
            </a:r>
            <a:r>
              <a:rPr lang="en-US" dirty="0"/>
              <a:t>Gently reintroduce facts — day, place, who's gone. Helpful ONLY in the earliest stages, when the person can still hold onto the correction. Past that point, repeated correction of a fixed belief brings fresh grief, agitation, and an 'argument loop.</a:t>
            </a:r>
          </a:p>
          <a:p>
            <a:endParaRPr lang="en-US" dirty="0"/>
          </a:p>
          <a:p>
            <a:r>
              <a:rPr lang="en-US" b="1" dirty="0"/>
              <a:t>VALIDATION &amp; REDIRECTION: </a:t>
            </a:r>
            <a:r>
              <a:rPr lang="en-US" dirty="0"/>
              <a:t>Enter their emotional world. Acknowledge the feeling, reassure them, then gently redirect. Best for mid-to-late stages, where feelings matter more than facts. It lowers anxiety and builds trust. They won't recall the fact — but they'll remember feeling safe.</a:t>
            </a:r>
          </a:p>
          <a:p>
            <a:endParaRPr lang="en-US" dirty="0"/>
          </a:p>
          <a:p>
            <a:r>
              <a:rPr lang="en-US" b="1" dirty="0"/>
              <a:t>EXAMPLE: </a:t>
            </a:r>
            <a:r>
              <a:rPr lang="en-US" dirty="0"/>
              <a:t>They say: 'I need to go home to see my mother.' Instead of 'Your mother died' — try: 'Tell me about your mother. What do you love about her?' Then redirect to a calming activity.</a:t>
            </a:r>
          </a:p>
          <a:p>
            <a:endParaRPr lang="en-US" dirty="0"/>
          </a:p>
          <a:p>
            <a:r>
              <a:rPr lang="en-US" dirty="0"/>
              <a:t>You've honored her dignity. You've eased her anxiety. You've made a memory of feeling loved.</a:t>
            </a:r>
          </a:p>
        </p:txBody>
      </p:sp>
      <p:sp>
        <p:nvSpPr>
          <p:cNvPr id="4" name="Slide Number Placeholder 3"/>
          <p:cNvSpPr>
            <a:spLocks noGrp="1"/>
          </p:cNvSpPr>
          <p:nvPr>
            <p:ph type="sldNum" sz="quarter" idx="5"/>
          </p:nvPr>
        </p:nvSpPr>
        <p:spPr/>
        <p:txBody>
          <a:bodyPr/>
          <a:lstStyle/>
          <a:p>
            <a:fld id="{FAC98E49-5E58-4081-A811-8BC88E2D0B59}" type="slidenum">
              <a:rPr lang="en-US" smtClean="0"/>
              <a:t>14</a:t>
            </a:fld>
            <a:endParaRPr lang="en-US"/>
          </a:p>
        </p:txBody>
      </p:sp>
    </p:spTree>
    <p:extLst>
      <p:ext uri="{BB962C8B-B14F-4D97-AF65-F5344CB8AC3E}">
        <p14:creationId xmlns:p14="http://schemas.microsoft.com/office/powerpoint/2010/main" val="38781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HARDEST CONVERSATION </a:t>
            </a:r>
            <a:r>
              <a:rPr lang="en-US" dirty="0"/>
              <a:t>— INTIMACY &amp; SEXUAL BEHAVIOR CHANGES — ~2 min</a:t>
            </a:r>
          </a:p>
          <a:p>
            <a:endParaRPr lang="en-US" dirty="0"/>
          </a:p>
          <a:p>
            <a:r>
              <a:rPr lang="en-US" dirty="0"/>
              <a:t>I want to step into a topic very few people talk about — and that's exactly why I'm going to talk about it. Brain changes that affect intimate or sexual behavior.</a:t>
            </a:r>
          </a:p>
          <a:p>
            <a:endParaRPr lang="en-US" dirty="0"/>
          </a:p>
          <a:p>
            <a:r>
              <a:rPr lang="en-US" dirty="0"/>
              <a:t>This is one of the most isolating things a family can face — because of shame, silence, and stigma. Many caregivers carry it alone. I don't want anyone in this room to carry it alone.</a:t>
            </a:r>
          </a:p>
          <a:p>
            <a:endParaRPr lang="en-US" dirty="0"/>
          </a:p>
          <a:p>
            <a:r>
              <a:rPr lang="en-US" b="1" dirty="0"/>
              <a:t>THE SCIENCE: </a:t>
            </a:r>
            <a:r>
              <a:rPr lang="en-US" dirty="0"/>
              <a:t>Damage to the frontal lobe — the part of the brain that handles impulse control, social filters, and emotional regulation — can show up in </a:t>
            </a:r>
            <a:r>
              <a:rPr lang="en-US" b="1" dirty="0"/>
              <a:t>three ways:</a:t>
            </a:r>
          </a:p>
          <a:p>
            <a:r>
              <a:rPr lang="en-US" dirty="0"/>
              <a:t>•</a:t>
            </a:r>
            <a:r>
              <a:rPr lang="en-US" b="1" dirty="0"/>
              <a:t> Hypersexuality </a:t>
            </a:r>
            <a:r>
              <a:rPr lang="en-US" dirty="0"/>
              <a:t>— increased and sometimes inappropriate sexual interest.</a:t>
            </a:r>
          </a:p>
          <a:p>
            <a:r>
              <a:rPr lang="en-US" dirty="0"/>
              <a:t>• </a:t>
            </a:r>
            <a:r>
              <a:rPr lang="en-US" b="1" dirty="0"/>
              <a:t>Withdrawal </a:t>
            </a:r>
            <a:r>
              <a:rPr lang="en-US" dirty="0"/>
              <a:t>— loss of interest in affection or intimacy.</a:t>
            </a:r>
          </a:p>
          <a:p>
            <a:r>
              <a:rPr lang="en-US" dirty="0"/>
              <a:t>• </a:t>
            </a:r>
            <a:r>
              <a:rPr lang="en-US" b="1" dirty="0"/>
              <a:t>Disinhibited behavior </a:t>
            </a:r>
            <a:r>
              <a:rPr lang="en-US" dirty="0"/>
              <a:t>— saying or doing things in public the person never would have done before.</a:t>
            </a:r>
          </a:p>
          <a:p>
            <a:endParaRPr lang="en-US" dirty="0"/>
          </a:p>
          <a:p>
            <a:r>
              <a:rPr lang="en-US" b="1" dirty="0"/>
              <a:t>REAL-LIFE SCENARIOS: </a:t>
            </a:r>
            <a:r>
              <a:rPr lang="en-US" dirty="0"/>
              <a:t>A parent who tries to remove clothing in public. Accusations of infidelity against a faithful spouse. A husband who no longer recognizes his wife of fifty years.</a:t>
            </a:r>
          </a:p>
          <a:p>
            <a:endParaRPr lang="en-US" dirty="0"/>
          </a:p>
          <a:p>
            <a:r>
              <a:rPr lang="en-US" dirty="0"/>
              <a:t>If you've been through this — hear me. This is </a:t>
            </a:r>
            <a:r>
              <a:rPr lang="en-US" b="1" dirty="0"/>
              <a:t>NOT a moral failing</a:t>
            </a:r>
            <a:r>
              <a:rPr lang="en-US" dirty="0"/>
              <a:t>. It is </a:t>
            </a:r>
            <a:r>
              <a:rPr lang="en-US" b="1" dirty="0"/>
              <a:t>NOT who they were</a:t>
            </a:r>
            <a:r>
              <a:rPr lang="en-US" dirty="0"/>
              <a:t>. It is </a:t>
            </a:r>
            <a:r>
              <a:rPr lang="en-US" b="1" dirty="0"/>
              <a:t>NOT who they are</a:t>
            </a:r>
            <a:r>
              <a:rPr lang="en-US" dirty="0"/>
              <a:t>. It is the disease damaging the brain. The shame belongs to no one in this room.</a:t>
            </a:r>
          </a:p>
        </p:txBody>
      </p:sp>
      <p:sp>
        <p:nvSpPr>
          <p:cNvPr id="4" name="Slide Number Placeholder 3"/>
          <p:cNvSpPr>
            <a:spLocks noGrp="1"/>
          </p:cNvSpPr>
          <p:nvPr>
            <p:ph type="sldNum" sz="quarter" idx="5"/>
          </p:nvPr>
        </p:nvSpPr>
        <p:spPr/>
        <p:txBody>
          <a:bodyPr/>
          <a:lstStyle/>
          <a:p>
            <a:fld id="{FAC98E49-5E58-4081-A811-8BC88E2D0B59}" type="slidenum">
              <a:rPr lang="en-US" smtClean="0"/>
              <a:t>15</a:t>
            </a:fld>
            <a:endParaRPr lang="en-US"/>
          </a:p>
        </p:txBody>
      </p:sp>
    </p:spTree>
    <p:extLst>
      <p:ext uri="{BB962C8B-B14F-4D97-AF65-F5344CB8AC3E}">
        <p14:creationId xmlns:p14="http://schemas.microsoft.com/office/powerpoint/2010/main" val="244920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RESPONDING WITH COMPASSION — THE 5 R's — ~1.5 min</a:t>
            </a:r>
          </a:p>
          <a:p>
            <a:endParaRPr lang="en-US" dirty="0"/>
          </a:p>
          <a:p>
            <a:r>
              <a:rPr lang="en-US" dirty="0"/>
              <a:t>When these behaviors happen, here is what to do in the moment. </a:t>
            </a:r>
          </a:p>
          <a:p>
            <a:endParaRPr lang="en-US" dirty="0"/>
          </a:p>
          <a:p>
            <a:r>
              <a:rPr lang="en-US" dirty="0"/>
              <a:t>• </a:t>
            </a:r>
            <a:r>
              <a:rPr lang="en-US" b="1" dirty="0"/>
              <a:t>REMAIN CALM. </a:t>
            </a:r>
            <a:r>
              <a:rPr lang="en-US" dirty="0"/>
              <a:t>Your tone is the loudest thing in the room.</a:t>
            </a:r>
          </a:p>
          <a:p>
            <a:r>
              <a:rPr lang="en-US" dirty="0"/>
              <a:t>• </a:t>
            </a:r>
            <a:r>
              <a:rPr lang="en-US" b="1" dirty="0"/>
              <a:t>AVOID SHAME. </a:t>
            </a:r>
            <a:r>
              <a:rPr lang="en-US" dirty="0"/>
              <a:t>Do not scold or correct in front of others.</a:t>
            </a:r>
          </a:p>
          <a:p>
            <a:r>
              <a:rPr lang="en-US" dirty="0"/>
              <a:t>• </a:t>
            </a:r>
            <a:r>
              <a:rPr lang="en-US" b="1" dirty="0"/>
              <a:t>REDIRECT. </a:t>
            </a:r>
            <a:r>
              <a:rPr lang="en-US" dirty="0"/>
              <a:t>Move them — or move the activity — or move your own attention to something else.</a:t>
            </a:r>
          </a:p>
          <a:p>
            <a:r>
              <a:rPr lang="en-US" dirty="0"/>
              <a:t>• </a:t>
            </a:r>
            <a:r>
              <a:rPr lang="en-US" b="1" dirty="0"/>
              <a:t>PROTECT DIGNITY</a:t>
            </a:r>
            <a:r>
              <a:rPr lang="en-US" dirty="0"/>
              <a:t>. Cover. Escort. Soften. Preserve modesty — for them AND for witnesses.</a:t>
            </a:r>
          </a:p>
          <a:p>
            <a:r>
              <a:rPr lang="en-US" dirty="0"/>
              <a:t>• </a:t>
            </a:r>
            <a:r>
              <a:rPr lang="en-US" b="1" i="0" dirty="0"/>
              <a:t>CONSIDER SAFETY &amp; CONSENT. </a:t>
            </a:r>
            <a:r>
              <a:rPr lang="en-US" dirty="0"/>
              <a:t>If a spouse no longer recognizes their partner, intimacy questions get complex. Talk to a doctor or social worker. You're not alone in figuring it out.</a:t>
            </a:r>
          </a:p>
          <a:p>
            <a:endParaRPr lang="en-US" dirty="0"/>
          </a:p>
          <a:p>
            <a:r>
              <a:rPr lang="en-US" dirty="0"/>
              <a:t>And to the caregivers in this room — the hidden reality of your work is exhaustion, emotional stress, role reversal, and isolation. Galatians 6:2 says carry one another's burdens. That means YOU also need someone carrying yours. Don't do this alone.</a:t>
            </a:r>
          </a:p>
        </p:txBody>
      </p:sp>
      <p:sp>
        <p:nvSpPr>
          <p:cNvPr id="4" name="Slide Number Placeholder 3"/>
          <p:cNvSpPr>
            <a:spLocks noGrp="1"/>
          </p:cNvSpPr>
          <p:nvPr>
            <p:ph type="sldNum" sz="quarter" idx="5"/>
          </p:nvPr>
        </p:nvSpPr>
        <p:spPr/>
        <p:txBody>
          <a:bodyPr/>
          <a:lstStyle/>
          <a:p>
            <a:fld id="{FAC98E49-5E58-4081-A811-8BC88E2D0B59}" type="slidenum">
              <a:rPr lang="en-US" smtClean="0"/>
              <a:t>16</a:t>
            </a:fld>
            <a:endParaRPr lang="en-US"/>
          </a:p>
        </p:txBody>
      </p:sp>
    </p:spTree>
    <p:extLst>
      <p:ext uri="{BB962C8B-B14F-4D97-AF65-F5344CB8AC3E}">
        <p14:creationId xmlns:p14="http://schemas.microsoft.com/office/powerpoint/2010/main" val="185710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 GENTLY ENCOURAGING BATHING &amp; HYGIENE — ~2 min</a:t>
            </a:r>
          </a:p>
          <a:p>
            <a:endParaRPr lang="en-US" dirty="0"/>
          </a:p>
          <a:p>
            <a:r>
              <a:rPr lang="en-US" b="1" dirty="0"/>
              <a:t>Gently encouraging bathing and hygiene. </a:t>
            </a:r>
            <a:r>
              <a:rPr lang="en-US" dirty="0"/>
              <a:t>This is one of the most common — and most exhausting — daily battles.</a:t>
            </a:r>
          </a:p>
          <a:p>
            <a:endParaRPr lang="en-US" dirty="0"/>
          </a:p>
          <a:p>
            <a:r>
              <a:rPr lang="en-US" dirty="0"/>
              <a:t>Resistance is rarely stubbornness. It's usually fear, confusion, or a loss of privacy. So we soften the APPROACH — not the standard.</a:t>
            </a:r>
          </a:p>
          <a:p>
            <a:endParaRPr lang="en-US" dirty="0"/>
          </a:p>
          <a:p>
            <a:r>
              <a:rPr lang="en-US" b="1" dirty="0"/>
              <a:t>Four strategies:</a:t>
            </a:r>
          </a:p>
          <a:p>
            <a:r>
              <a:rPr lang="en-US" dirty="0"/>
              <a:t>1. </a:t>
            </a:r>
            <a:r>
              <a:rPr lang="en-US" b="1" dirty="0"/>
              <a:t>Build a custom routine </a:t>
            </a:r>
            <a:r>
              <a:rPr lang="en-US" dirty="0"/>
              <a:t>— same time of day, unhurried. Familiar rhythm reduces resistance.</a:t>
            </a:r>
          </a:p>
          <a:p>
            <a:r>
              <a:rPr lang="en-US" dirty="0"/>
              <a:t>2. </a:t>
            </a:r>
            <a:r>
              <a:rPr lang="en-US" b="1" dirty="0"/>
              <a:t>Reduce fear of water </a:t>
            </a:r>
            <a:r>
              <a:rPr lang="en-US" dirty="0"/>
              <a:t>— handheld shower head, warm the room first, let them feel water on their hand before anything else.</a:t>
            </a:r>
          </a:p>
          <a:p>
            <a:r>
              <a:rPr lang="en-US" dirty="0"/>
              <a:t>3. </a:t>
            </a:r>
            <a:r>
              <a:rPr lang="en-US" b="1" dirty="0"/>
              <a:t>Comfort and distraction </a:t>
            </a:r>
            <a:r>
              <a:rPr lang="en-US" dirty="0"/>
              <a:t>— play favorite hymns, keep a warm reassuring tone throughout.</a:t>
            </a:r>
          </a:p>
          <a:p>
            <a:r>
              <a:rPr lang="en-US" dirty="0"/>
              <a:t>4. </a:t>
            </a:r>
            <a:r>
              <a:rPr lang="en-US" b="1" dirty="0"/>
              <a:t>Protect dignity </a:t>
            </a:r>
            <a:r>
              <a:rPr lang="en-US" dirty="0"/>
              <a:t>— offer choices ("shower or bath?"), preserve modesty, never argue or shame.</a:t>
            </a:r>
          </a:p>
          <a:p>
            <a:endParaRPr lang="en-US" dirty="0"/>
          </a:p>
          <a:p>
            <a:r>
              <a:rPr lang="en-US" dirty="0"/>
              <a:t>ONE PHRASE TO REMEMBER: "Soften the approach, not the standard."</a:t>
            </a:r>
          </a:p>
        </p:txBody>
      </p:sp>
      <p:sp>
        <p:nvSpPr>
          <p:cNvPr id="4" name="Slide Number Placeholder 3"/>
          <p:cNvSpPr>
            <a:spLocks noGrp="1"/>
          </p:cNvSpPr>
          <p:nvPr>
            <p:ph type="sldNum" sz="quarter" idx="5"/>
          </p:nvPr>
        </p:nvSpPr>
        <p:spPr/>
        <p:txBody>
          <a:bodyPr/>
          <a:lstStyle/>
          <a:p>
            <a:fld id="{FAC98E49-5E58-4081-A811-8BC88E2D0B59}" type="slidenum">
              <a:rPr lang="en-US" smtClean="0"/>
              <a:t>17</a:t>
            </a:fld>
            <a:endParaRPr lang="en-US"/>
          </a:p>
        </p:txBody>
      </p:sp>
    </p:spTree>
    <p:extLst>
      <p:ext uri="{BB962C8B-B14F-4D97-AF65-F5344CB8AC3E}">
        <p14:creationId xmlns:p14="http://schemas.microsoft.com/office/powerpoint/2010/main" val="347296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 — STAYING MENTALLY &amp; SPIRITUALLY ACTIVE — ~2.5 min</a:t>
            </a:r>
          </a:p>
          <a:p>
            <a:endParaRPr lang="en-US" dirty="0"/>
          </a:p>
          <a:p>
            <a:r>
              <a:rPr lang="en-US" dirty="0"/>
              <a:t>Staying mentally — and 'wholly' — active. I love that wordplay. Mind. Body. Spirit.</a:t>
            </a:r>
          </a:p>
          <a:p>
            <a:endParaRPr lang="en-US" dirty="0"/>
          </a:p>
          <a:p>
            <a:r>
              <a:rPr lang="en-US" dirty="0"/>
              <a:t>The strongest evidence we have today favors VARIETY. No single puzzle is a cure — but encouragement protects quality of life.</a:t>
            </a:r>
          </a:p>
          <a:p>
            <a:endParaRPr lang="en-US" dirty="0"/>
          </a:p>
          <a:p>
            <a:r>
              <a:rPr lang="en-US" dirty="0"/>
              <a:t>Four areas:</a:t>
            </a:r>
          </a:p>
          <a:p>
            <a:r>
              <a:rPr lang="en-US" dirty="0"/>
              <a:t>• </a:t>
            </a:r>
            <a:r>
              <a:rPr lang="en-US" b="1" dirty="0"/>
              <a:t>MIND </a:t>
            </a:r>
            <a:r>
              <a:rPr lang="en-US" dirty="0"/>
              <a:t>— puzzles, word and number games, jigsaw puzzles, reading, reminiscing over old photos.</a:t>
            </a:r>
          </a:p>
          <a:p>
            <a:r>
              <a:rPr lang="en-US" dirty="0"/>
              <a:t>• </a:t>
            </a:r>
            <a:r>
              <a:rPr lang="en-US" b="1" dirty="0"/>
              <a:t>MUSIC &amp; ARTS </a:t>
            </a:r>
            <a:r>
              <a:rPr lang="en-US" dirty="0"/>
              <a:t>— singing familiar hymns, simple crafts, painting. Music reaches even late stages, when nothing else does.</a:t>
            </a:r>
          </a:p>
          <a:p>
            <a:r>
              <a:rPr lang="en-US" dirty="0"/>
              <a:t>• </a:t>
            </a:r>
            <a:r>
              <a:rPr lang="en-US" b="1" dirty="0"/>
              <a:t>BODY</a:t>
            </a:r>
            <a:r>
              <a:rPr lang="en-US" dirty="0"/>
              <a:t> — daily walks and gentle movement support brain AND heart health.</a:t>
            </a:r>
          </a:p>
          <a:p>
            <a:r>
              <a:rPr lang="en-US" dirty="0"/>
              <a:t>• </a:t>
            </a:r>
            <a:r>
              <a:rPr lang="en-US" b="1" dirty="0"/>
              <a:t>CONNECTION</a:t>
            </a:r>
            <a:r>
              <a:rPr lang="en-US" dirty="0"/>
              <a:t> — church fellowship, family visits, simple conversation. Purpose and belonging matter MOST.</a:t>
            </a:r>
          </a:p>
          <a:p>
            <a:endParaRPr lang="en-US" dirty="0"/>
          </a:p>
          <a:p>
            <a:r>
              <a:rPr lang="en-US" b="1" dirty="0"/>
              <a:t>THE SPIRITUAL GIFT </a:t>
            </a:r>
            <a:r>
              <a:rPr lang="en-US" dirty="0"/>
              <a:t>— Familiar scripture, hymns, and prayer are often remembered long after other memories fade. I have sat with women in late-stage Alzheimer's who couldn't tell me their own name — but could sing every verse of 'Amazing Grace.' Return to those gifts often. They are the last to leave.</a:t>
            </a:r>
          </a:p>
        </p:txBody>
      </p:sp>
      <p:sp>
        <p:nvSpPr>
          <p:cNvPr id="4" name="Slide Number Placeholder 3"/>
          <p:cNvSpPr>
            <a:spLocks noGrp="1"/>
          </p:cNvSpPr>
          <p:nvPr>
            <p:ph type="sldNum" sz="quarter" idx="5"/>
          </p:nvPr>
        </p:nvSpPr>
        <p:spPr/>
        <p:txBody>
          <a:bodyPr/>
          <a:lstStyle/>
          <a:p>
            <a:fld id="{FAC98E49-5E58-4081-A811-8BC88E2D0B59}" type="slidenum">
              <a:rPr lang="en-US" smtClean="0"/>
              <a:t>18</a:t>
            </a:fld>
            <a:endParaRPr lang="en-US"/>
          </a:p>
        </p:txBody>
      </p:sp>
    </p:spTree>
    <p:extLst>
      <p:ext uri="{BB962C8B-B14F-4D97-AF65-F5344CB8AC3E}">
        <p14:creationId xmlns:p14="http://schemas.microsoft.com/office/powerpoint/2010/main" val="726106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 PART 1 — MEMORY CARE OPTIONS — ~2.5 min</a:t>
            </a:r>
          </a:p>
          <a:p>
            <a:endParaRPr lang="en-US" dirty="0"/>
          </a:p>
          <a:p>
            <a:r>
              <a:rPr lang="en-US" dirty="0"/>
              <a:t>Question 8, </a:t>
            </a:r>
            <a:r>
              <a:rPr lang="en-US" b="1" dirty="0"/>
              <a:t>part one: </a:t>
            </a:r>
            <a:r>
              <a:rPr lang="en-US" dirty="0"/>
              <a:t>Memory care — is outpatient available?</a:t>
            </a:r>
          </a:p>
          <a:p>
            <a:endParaRPr lang="en-US" dirty="0"/>
          </a:p>
          <a:p>
            <a:r>
              <a:rPr lang="en-US" dirty="0"/>
              <a:t>YES. Care exists along a spectrum. Most families combine options. And most start at home.</a:t>
            </a:r>
          </a:p>
          <a:p>
            <a:endParaRPr lang="en-US" dirty="0"/>
          </a:p>
          <a:p>
            <a:r>
              <a:rPr lang="en-US" dirty="0"/>
              <a:t>Four levels:</a:t>
            </a:r>
          </a:p>
          <a:p>
            <a:r>
              <a:rPr lang="en-US" dirty="0"/>
              <a:t>1. </a:t>
            </a:r>
            <a:r>
              <a:rPr lang="en-US" b="1" dirty="0"/>
              <a:t>IN THE HOME </a:t>
            </a:r>
            <a:r>
              <a:rPr lang="en-US" dirty="0"/>
              <a:t>— in-home aides, skilled nursing visits, respite care so YOU can rest.</a:t>
            </a:r>
          </a:p>
          <a:p>
            <a:r>
              <a:rPr lang="en-US" dirty="0"/>
              <a:t>2. </a:t>
            </a:r>
            <a:r>
              <a:rPr lang="en-US" b="1" dirty="0"/>
              <a:t>ADULT DAY PROGRAMS </a:t>
            </a:r>
            <a:r>
              <a:rPr lang="en-US" dirty="0"/>
              <a:t>— daytime socialization and activities, home at night.</a:t>
            </a:r>
          </a:p>
          <a:p>
            <a:r>
              <a:rPr lang="en-US" dirty="0"/>
              <a:t>3. </a:t>
            </a:r>
            <a:r>
              <a:rPr lang="en-US" b="1" dirty="0"/>
              <a:t>ASSISTED LIVING / MEMORY CARE </a:t>
            </a:r>
            <a:r>
              <a:rPr lang="en-US" dirty="0"/>
              <a:t>— residential communities with trained staff and secure, structured environments.</a:t>
            </a:r>
          </a:p>
          <a:p>
            <a:r>
              <a:rPr lang="en-US" dirty="0"/>
              <a:t>4. </a:t>
            </a:r>
            <a:r>
              <a:rPr lang="en-US" b="1" dirty="0"/>
              <a:t>SKILLED NURSING </a:t>
            </a:r>
            <a:r>
              <a:rPr lang="en-US" dirty="0"/>
              <a:t>— 24-hour medical care for advanced needs.</a:t>
            </a:r>
          </a:p>
          <a:p>
            <a:endParaRPr lang="en-US" dirty="0"/>
          </a:p>
          <a:p>
            <a:r>
              <a:rPr lang="en-US" b="1" dirty="0"/>
              <a:t>THE COST QUESTION — </a:t>
            </a:r>
            <a:r>
              <a:rPr lang="en-US" dirty="0"/>
              <a:t>most people are afraid to ask: Median memory care in the U.S. runs about $6,700 a month. Most families BLEND sources: private savings, pensions, long-term care insurance, home equity, VA Aid &amp; Attendance for veterans, and Medicaid.</a:t>
            </a:r>
          </a:p>
          <a:p>
            <a:endParaRPr lang="en-US" dirty="0"/>
          </a:p>
          <a:p>
            <a:r>
              <a:rPr lang="en-US" dirty="0"/>
              <a:t>Ask a senior-care specialist, hospital discharge planner, or social worker. They know the local programs. Most are free to consult.</a:t>
            </a:r>
          </a:p>
        </p:txBody>
      </p:sp>
      <p:sp>
        <p:nvSpPr>
          <p:cNvPr id="4" name="Slide Number Placeholder 3"/>
          <p:cNvSpPr>
            <a:spLocks noGrp="1"/>
          </p:cNvSpPr>
          <p:nvPr>
            <p:ph type="sldNum" sz="quarter" idx="5"/>
          </p:nvPr>
        </p:nvSpPr>
        <p:spPr/>
        <p:txBody>
          <a:bodyPr/>
          <a:lstStyle/>
          <a:p>
            <a:fld id="{FAC98E49-5E58-4081-A811-8BC88E2D0B59}" type="slidenum">
              <a:rPr lang="en-US" smtClean="0"/>
              <a:t>19</a:t>
            </a:fld>
            <a:endParaRPr lang="en-US"/>
          </a:p>
        </p:txBody>
      </p:sp>
    </p:spTree>
    <p:extLst>
      <p:ext uri="{BB962C8B-B14F-4D97-AF65-F5344CB8AC3E}">
        <p14:creationId xmlns:p14="http://schemas.microsoft.com/office/powerpoint/2010/main" val="6220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 AM &amp; WHY THIS MATTERS — ~2 min</a:t>
            </a:r>
          </a:p>
          <a:p>
            <a:endParaRPr lang="en-US" dirty="0"/>
          </a:p>
          <a:p>
            <a:r>
              <a:rPr lang="en-US" dirty="0"/>
              <a:t>My name is Chasity Robinson Mwangi. For over 25 years I've walked with families through dementia — in their living rooms, in hospital hallways, in memory-care neighborhoods. I founded Mindful Connection because I kept seeing the same heartbreaking pattern: families who loved each other deeply but had no roadmap. Their loved one was changing, and they didn't know what was happening, what to call it, or where to turn.</a:t>
            </a:r>
          </a:p>
          <a:p>
            <a:endParaRPr lang="en-US" dirty="0"/>
          </a:p>
          <a:p>
            <a:r>
              <a:rPr lang="en-US" dirty="0"/>
              <a:t>This work matters because dementia is no longer a small or distant problem. More than </a:t>
            </a:r>
            <a:r>
              <a:rPr lang="en-US" b="1" dirty="0"/>
              <a:t>7 million Americans are living with Alzheimer's</a:t>
            </a:r>
            <a:r>
              <a:rPr lang="en-US" dirty="0"/>
              <a:t> right now. By </a:t>
            </a:r>
            <a:r>
              <a:rPr lang="en-US" b="1" dirty="0"/>
              <a:t>2050 that number could nearly double</a:t>
            </a:r>
            <a:r>
              <a:rPr lang="en-US" dirty="0"/>
              <a:t>. In the </a:t>
            </a:r>
            <a:r>
              <a:rPr lang="en-US" b="1" dirty="0"/>
              <a:t>Black community specifically</a:t>
            </a:r>
            <a:r>
              <a:rPr lang="en-US" dirty="0"/>
              <a:t>, we are </a:t>
            </a:r>
            <a:r>
              <a:rPr lang="en-US" b="1" dirty="0"/>
              <a:t>TWICE</a:t>
            </a:r>
            <a:r>
              <a:rPr lang="en-US" dirty="0"/>
              <a:t> as likely to </a:t>
            </a:r>
            <a:r>
              <a:rPr lang="en-US" b="1" dirty="0"/>
              <a:t>develop Alzheimer's </a:t>
            </a:r>
            <a:r>
              <a:rPr lang="en-US" dirty="0"/>
              <a:t>— and </a:t>
            </a:r>
            <a:r>
              <a:rPr lang="en-US" b="1" dirty="0"/>
              <a:t>LESS likely to get an early diagnosis.</a:t>
            </a:r>
            <a:r>
              <a:rPr lang="en-US" dirty="0"/>
              <a:t> That gap costs family's peace, time, and savings.</a:t>
            </a:r>
          </a:p>
          <a:p>
            <a:endParaRPr lang="en-US" dirty="0"/>
          </a:p>
          <a:p>
            <a:r>
              <a:rPr lang="en-US" dirty="0"/>
              <a:t>Most of all, I do this work because every person is created in God's image. Dementia takes a lot, but it does not take that! Our job today is to learn how to honor that image — even when the person we love can no longer recognize themselves.</a:t>
            </a:r>
          </a:p>
          <a:p>
            <a:endParaRPr lang="en-US" dirty="0"/>
          </a:p>
          <a:p>
            <a:r>
              <a:rPr lang="en-US" dirty="0"/>
              <a:t>So let's start with what brought us here — </a:t>
            </a:r>
            <a:r>
              <a:rPr lang="en-US" b="1" dirty="0"/>
              <a:t>YOUR questions.</a:t>
            </a:r>
          </a:p>
        </p:txBody>
      </p:sp>
      <p:sp>
        <p:nvSpPr>
          <p:cNvPr id="4" name="Slide Number Placeholder 3"/>
          <p:cNvSpPr>
            <a:spLocks noGrp="1"/>
          </p:cNvSpPr>
          <p:nvPr>
            <p:ph type="sldNum" sz="quarter" idx="5"/>
          </p:nvPr>
        </p:nvSpPr>
        <p:spPr/>
        <p:txBody>
          <a:bodyPr/>
          <a:lstStyle/>
          <a:p>
            <a:fld id="{FAC98E49-5E58-4081-A811-8BC88E2D0B59}" type="slidenum">
              <a:rPr lang="en-US" smtClean="0"/>
              <a:t>2</a:t>
            </a:fld>
            <a:endParaRPr lang="en-US"/>
          </a:p>
        </p:txBody>
      </p:sp>
    </p:spTree>
    <p:extLst>
      <p:ext uri="{BB962C8B-B14F-4D97-AF65-F5344CB8AC3E}">
        <p14:creationId xmlns:p14="http://schemas.microsoft.com/office/powerpoint/2010/main" val="1232030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 </a:t>
            </a:r>
            <a:r>
              <a:rPr lang="en-US" b="1" dirty="0"/>
              <a:t>PART 2 </a:t>
            </a:r>
            <a:r>
              <a:rPr lang="en-US" dirty="0"/>
              <a:t>— MEDICARE vs MEDICAID — ~2 min</a:t>
            </a:r>
          </a:p>
          <a:p>
            <a:endParaRPr lang="en-US" dirty="0"/>
          </a:p>
          <a:p>
            <a:r>
              <a:rPr lang="en-US" b="1" dirty="0"/>
              <a:t>Medicare versus Medicaid. </a:t>
            </a:r>
            <a:r>
              <a:rPr lang="en-US" dirty="0"/>
              <a:t>People mix these up all the time. Let me make it simple.</a:t>
            </a:r>
          </a:p>
          <a:p>
            <a:endParaRPr lang="en-US" dirty="0"/>
          </a:p>
          <a:p>
            <a:r>
              <a:rPr lang="en-US" b="1" dirty="0"/>
              <a:t>MEDICARE: </a:t>
            </a:r>
            <a:r>
              <a:rPr lang="en-US" dirty="0"/>
              <a:t>Health insurance for seniors 65 and up. Covers nursing visits, hospital stays, Medicare Part D, up to 100 days of skilled nursing care, and hospice. It does NOT cover help with bathing, dressing, daily living, or long-term facility stays. That surprises families. Memorize that.</a:t>
            </a:r>
          </a:p>
          <a:p>
            <a:endParaRPr lang="en-US" dirty="0"/>
          </a:p>
          <a:p>
            <a:r>
              <a:rPr lang="en-US" b="1" dirty="0"/>
              <a:t>MEDICAID: </a:t>
            </a:r>
            <a:r>
              <a:rPr lang="en-US" dirty="0"/>
              <a:t>Need-based — limited income and assets. Covers 100% of nursing-home care for those who qualify, memory care within a nursing facility, and in-home or assisted-living help via state HCBS waivers. Varies by state. Wait lists are common.</a:t>
            </a:r>
          </a:p>
          <a:p>
            <a:endParaRPr lang="en-US" dirty="0"/>
          </a:p>
          <a:p>
            <a:r>
              <a:rPr lang="en-US" b="1" dirty="0"/>
              <a:t>TWO THINGS TO KNOW:</a:t>
            </a:r>
          </a:p>
          <a:p>
            <a:r>
              <a:rPr lang="en-US" dirty="0"/>
              <a:t>• Many people qualify for BOTH — we call them 'dual eligible.' Don't assume.</a:t>
            </a:r>
          </a:p>
          <a:p>
            <a:r>
              <a:rPr lang="en-US" dirty="0"/>
              <a:t>• Approval can take weeks to months. Apply EARLY — </a:t>
            </a:r>
            <a:r>
              <a:rPr lang="en-US" b="1" dirty="0"/>
              <a:t>don't wait until crisis.</a:t>
            </a:r>
          </a:p>
          <a:p>
            <a:endParaRPr lang="en-US" dirty="0"/>
          </a:p>
          <a:p>
            <a:r>
              <a:rPr lang="en-US" b="1" dirty="0"/>
              <a:t>WHERE TO START: </a:t>
            </a:r>
            <a:r>
              <a:rPr lang="en-US" dirty="0"/>
              <a:t>Call your Area Agency on Aging. Ask the hospital social worker. Or call the Alzheimer's Association 24/7 helpline at 1-800-272-3900. Chasity | Mindful Connection. You do NOT have to figure this out alone.</a:t>
            </a:r>
          </a:p>
        </p:txBody>
      </p:sp>
      <p:sp>
        <p:nvSpPr>
          <p:cNvPr id="4" name="Slide Number Placeholder 3"/>
          <p:cNvSpPr>
            <a:spLocks noGrp="1"/>
          </p:cNvSpPr>
          <p:nvPr>
            <p:ph type="sldNum" sz="quarter" idx="5"/>
          </p:nvPr>
        </p:nvSpPr>
        <p:spPr/>
        <p:txBody>
          <a:bodyPr/>
          <a:lstStyle/>
          <a:p>
            <a:fld id="{FAC98E49-5E58-4081-A811-8BC88E2D0B59}" type="slidenum">
              <a:rPr lang="en-US" smtClean="0"/>
              <a:t>20</a:t>
            </a:fld>
            <a:endParaRPr lang="en-US"/>
          </a:p>
        </p:txBody>
      </p:sp>
    </p:spTree>
    <p:extLst>
      <p:ext uri="{BB962C8B-B14F-4D97-AF65-F5344CB8AC3E}">
        <p14:creationId xmlns:p14="http://schemas.microsoft.com/office/powerpoint/2010/main" val="3088634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RESOURCES &amp; HOW THE CHURCH CAN HELP — ~3 min</a:t>
            </a:r>
          </a:p>
          <a:p>
            <a:endParaRPr lang="en-US" dirty="0"/>
          </a:p>
          <a:p>
            <a:r>
              <a:rPr lang="en-US" dirty="0"/>
              <a:t>Last practical piece. Open the floor.</a:t>
            </a:r>
          </a:p>
          <a:p>
            <a:endParaRPr lang="en-US" dirty="0"/>
          </a:p>
          <a:p>
            <a:r>
              <a:rPr lang="en-US" dirty="0"/>
              <a:t>Resource list on screen — name each one:</a:t>
            </a:r>
          </a:p>
          <a:p>
            <a:r>
              <a:rPr lang="en-US" dirty="0"/>
              <a:t>• Alzheimer's Association 24/7 helpline — 1-800-272-3900</a:t>
            </a:r>
          </a:p>
          <a:p>
            <a:r>
              <a:rPr lang="en-US" dirty="0"/>
              <a:t>• Area Agency on Aging — they know your local programs</a:t>
            </a:r>
          </a:p>
          <a:p>
            <a:r>
              <a:rPr lang="en-US" dirty="0"/>
              <a:t>• Memory screening through your primary doctor</a:t>
            </a:r>
          </a:p>
          <a:p>
            <a:r>
              <a:rPr lang="en-US" dirty="0"/>
              <a:t>• Local caregiver support groups — one of the most underutilized resources we have</a:t>
            </a:r>
          </a:p>
          <a:p>
            <a:r>
              <a:rPr lang="en-US" dirty="0"/>
              <a:t>• In-home and respite care services</a:t>
            </a:r>
          </a:p>
          <a:p>
            <a:r>
              <a:rPr lang="en-US" dirty="0"/>
              <a:t>• Your church family</a:t>
            </a:r>
          </a:p>
          <a:p>
            <a:r>
              <a:rPr lang="en-US" dirty="0"/>
              <a:t>• Assisted living or memory care when needed</a:t>
            </a:r>
          </a:p>
          <a:p>
            <a:r>
              <a:rPr lang="en-US" dirty="0"/>
              <a:t>• Dementia education and caregiver navigation</a:t>
            </a:r>
          </a:p>
          <a:p>
            <a:endParaRPr lang="en-US" dirty="0"/>
          </a:p>
          <a:p>
            <a:r>
              <a:rPr lang="en-US" dirty="0"/>
              <a:t>How can THIS body help? Four things.</a:t>
            </a:r>
          </a:p>
          <a:p>
            <a:r>
              <a:rPr lang="en-US" dirty="0"/>
              <a:t>1. </a:t>
            </a:r>
            <a:r>
              <a:rPr lang="en-US" b="1" dirty="0"/>
              <a:t>REDUCE STIGMA. </a:t>
            </a:r>
            <a:r>
              <a:rPr lang="en-US" dirty="0"/>
              <a:t>Talk about dementia — from the pulpit, in Bible study, in fellowship hall. Silence is what isolates families.</a:t>
            </a:r>
          </a:p>
          <a:p>
            <a:r>
              <a:rPr lang="en-US" dirty="0"/>
              <a:t>2. </a:t>
            </a:r>
            <a:r>
              <a:rPr lang="en-US" b="1" dirty="0"/>
              <a:t>VALIDATE CAREGIVERS</a:t>
            </a:r>
            <a:r>
              <a:rPr lang="en-US" dirty="0"/>
              <a:t>. Ask "how are YOU?" — not just "how is your mother?"</a:t>
            </a:r>
          </a:p>
          <a:p>
            <a:r>
              <a:rPr lang="en-US" dirty="0"/>
              <a:t>3</a:t>
            </a:r>
            <a:r>
              <a:rPr lang="en-US" b="1" dirty="0"/>
              <a:t>. RECOGNIZE WARNING SIGNS</a:t>
            </a:r>
            <a:r>
              <a:rPr lang="en-US" dirty="0"/>
              <a:t>. You see folks weekly. You may notice changes before some family members do.</a:t>
            </a:r>
          </a:p>
          <a:p>
            <a:r>
              <a:rPr lang="en-US" dirty="0"/>
              <a:t>4. </a:t>
            </a:r>
            <a:r>
              <a:rPr lang="en-US" b="1" dirty="0"/>
              <a:t>CONNECT FAMILIES </a:t>
            </a:r>
            <a:r>
              <a:rPr lang="en-US" dirty="0"/>
              <a:t>— to resources, to each other, to me. You don't need to be the expert. You need to be the bridge.</a:t>
            </a:r>
          </a:p>
          <a:p>
            <a:endParaRPr lang="en-US" dirty="0"/>
          </a:p>
          <a:p>
            <a:r>
              <a:rPr lang="en-US" b="1" dirty="0"/>
              <a:t>CRISIS POINTS TO WATCH FOR: </a:t>
            </a:r>
            <a:r>
              <a:rPr lang="en-US" dirty="0"/>
              <a:t>wandering, aggression, sleepless nights, falls, caregiver burnout. When you see those — call. Don't wait.</a:t>
            </a:r>
          </a:p>
        </p:txBody>
      </p:sp>
      <p:sp>
        <p:nvSpPr>
          <p:cNvPr id="4" name="Slide Number Placeholder 3"/>
          <p:cNvSpPr>
            <a:spLocks noGrp="1"/>
          </p:cNvSpPr>
          <p:nvPr>
            <p:ph type="sldNum" sz="quarter" idx="5"/>
          </p:nvPr>
        </p:nvSpPr>
        <p:spPr/>
        <p:txBody>
          <a:bodyPr/>
          <a:lstStyle/>
          <a:p>
            <a:fld id="{FAC98E49-5E58-4081-A811-8BC88E2D0B59}" type="slidenum">
              <a:rPr lang="en-US" smtClean="0"/>
              <a:t>21</a:t>
            </a:fld>
            <a:endParaRPr lang="en-US"/>
          </a:p>
        </p:txBody>
      </p:sp>
    </p:spTree>
    <p:extLst>
      <p:ext uri="{BB962C8B-B14F-4D97-AF65-F5344CB8AC3E}">
        <p14:creationId xmlns:p14="http://schemas.microsoft.com/office/powerpoint/2010/main" val="190825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 ~30 sec</a:t>
            </a:r>
          </a:p>
          <a:p>
            <a:endParaRPr lang="en-US" dirty="0"/>
          </a:p>
          <a:p>
            <a:r>
              <a:rPr lang="en-US" dirty="0"/>
              <a:t>If you want to talk privately, here is how to reach me. There is no question too small. There is no situation too far gone. I have walked with families who thought they had nowhere to turn — there is always a next step.</a:t>
            </a:r>
          </a:p>
          <a:p>
            <a:endParaRPr lang="en-US" dirty="0"/>
          </a:p>
          <a:p>
            <a:r>
              <a:rPr lang="en-US" dirty="0"/>
              <a:t>God bless you and thank you again to United Believers!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&amp; Q&amp;A — ~1 min + Q&amp;A</a:t>
            </a:r>
          </a:p>
          <a:p>
            <a:endParaRPr lang="en-US" dirty="0"/>
          </a:p>
          <a:p>
            <a:r>
              <a:rPr lang="en-US" dirty="0"/>
              <a:t>“The Lord is near to the brokenhearted."— Psalm 34:18</a:t>
            </a:r>
          </a:p>
          <a:p>
            <a:endParaRPr lang="en-US" dirty="0"/>
          </a:p>
          <a:p>
            <a:r>
              <a:rPr lang="en-US" dirty="0"/>
              <a:t>Thank you for walking alongside me — and alongside the families navigating dementia in this church.</a:t>
            </a:r>
          </a:p>
          <a:p>
            <a:endParaRPr lang="en-US" dirty="0"/>
          </a:p>
          <a:p>
            <a:r>
              <a:rPr lang="en-US" b="1" dirty="0"/>
              <a:t>ONE CHALLENGE </a:t>
            </a:r>
            <a:r>
              <a:rPr lang="en-US" dirty="0"/>
              <a:t>before opening the floor: If anything, I said today made you think of someone — write their name down or put it on your bulletin right now. Then before this week is out, call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open Q&amp;A. </a:t>
            </a:r>
          </a:p>
          <a:p>
            <a:endParaRPr lang="en-US" dirty="0"/>
          </a:p>
        </p:txBody>
      </p:sp>
      <p:sp>
        <p:nvSpPr>
          <p:cNvPr id="4" name="Slide Number Placeholder 3"/>
          <p:cNvSpPr>
            <a:spLocks noGrp="1"/>
          </p:cNvSpPr>
          <p:nvPr>
            <p:ph type="sldNum" sz="quarter" idx="5"/>
          </p:nvPr>
        </p:nvSpPr>
        <p:spPr/>
        <p:txBody>
          <a:bodyPr/>
          <a:lstStyle/>
          <a:p>
            <a:fld id="{FAC98E49-5E58-4081-A811-8BC88E2D0B59}" type="slidenum">
              <a:rPr lang="en-US" smtClean="0"/>
              <a:t>23</a:t>
            </a:fld>
            <a:endParaRPr lang="en-US"/>
          </a:p>
        </p:txBody>
      </p:sp>
    </p:spTree>
    <p:extLst>
      <p:ext uri="{BB962C8B-B14F-4D97-AF65-F5344CB8AC3E}">
        <p14:creationId xmlns:p14="http://schemas.microsoft.com/office/powerpoint/2010/main" val="360193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8 QUESTIONS — ~1 min</a:t>
            </a:r>
          </a:p>
          <a:p>
            <a:endParaRPr lang="en-US" dirty="0"/>
          </a:p>
          <a:p>
            <a:r>
              <a:rPr lang="en-US" dirty="0"/>
              <a:t>Before this talk, your pastor sent me your real questions. I received eight. We'll take them in order.</a:t>
            </a:r>
          </a:p>
          <a:p>
            <a:endParaRPr lang="en-US" dirty="0"/>
          </a:p>
          <a:p>
            <a:r>
              <a:rPr lang="en-US" dirty="0"/>
              <a:t>Read each item briefly — 5 seconds per line, no commentary yet:</a:t>
            </a:r>
          </a:p>
          <a:p>
            <a:r>
              <a:rPr lang="en-US" dirty="0"/>
              <a:t>1. Early signs of Alzheimer's &amp; dementia</a:t>
            </a:r>
          </a:p>
          <a:p>
            <a:r>
              <a:rPr lang="en-US" dirty="0"/>
              <a:t>2. How early can it be detected? What age?</a:t>
            </a:r>
          </a:p>
          <a:p>
            <a:r>
              <a:rPr lang="en-US" dirty="0"/>
              <a:t>3. Is there medication to slow it?</a:t>
            </a:r>
          </a:p>
          <a:p>
            <a:r>
              <a:rPr lang="en-US" dirty="0"/>
              <a:t>4. Is it hereditary?</a:t>
            </a:r>
          </a:p>
          <a:p>
            <a:r>
              <a:rPr lang="en-US" dirty="0"/>
              <a:t>5. Responding when their reality is false</a:t>
            </a:r>
          </a:p>
          <a:p>
            <a:r>
              <a:rPr lang="en-US" dirty="0"/>
              <a:t>6. Gently encouraging hygiene &amp; bathing</a:t>
            </a:r>
          </a:p>
          <a:p>
            <a:r>
              <a:rPr lang="en-US" dirty="0"/>
              <a:t>7. Staying mentally active</a:t>
            </a:r>
          </a:p>
          <a:p>
            <a:r>
              <a:rPr lang="en-US" dirty="0"/>
              <a:t>8. Facilities, Medicare &amp; Medicaid</a:t>
            </a:r>
          </a:p>
          <a:p>
            <a:endParaRPr lang="en-US" dirty="0"/>
          </a:p>
          <a:p>
            <a:r>
              <a:rPr lang="en-US" dirty="0"/>
              <a:t>Some answers will be short. Some need us to slow down. All of them belong in this conversation.</a:t>
            </a:r>
          </a:p>
          <a:p>
            <a:endParaRPr lang="en-US" dirty="0"/>
          </a:p>
          <a:p>
            <a:r>
              <a:rPr lang="en-US" dirty="0"/>
              <a:t>Transition: "Let's begin with what dementia actually IS."</a:t>
            </a:r>
          </a:p>
        </p:txBody>
      </p:sp>
      <p:sp>
        <p:nvSpPr>
          <p:cNvPr id="4" name="Slide Number Placeholder 3"/>
          <p:cNvSpPr>
            <a:spLocks noGrp="1"/>
          </p:cNvSpPr>
          <p:nvPr>
            <p:ph type="sldNum" sz="quarter" idx="5"/>
          </p:nvPr>
        </p:nvSpPr>
        <p:spPr/>
        <p:txBody>
          <a:bodyPr/>
          <a:lstStyle/>
          <a:p>
            <a:fld id="{FAC98E49-5E58-4081-A811-8BC88E2D0B59}" type="slidenum">
              <a:rPr lang="en-US" smtClean="0"/>
              <a:t>3</a:t>
            </a:fld>
            <a:endParaRPr lang="en-US"/>
          </a:p>
        </p:txBody>
      </p:sp>
    </p:spTree>
    <p:extLst>
      <p:ext uri="{BB962C8B-B14F-4D97-AF65-F5344CB8AC3E}">
        <p14:creationId xmlns:p14="http://schemas.microsoft.com/office/powerpoint/2010/main" val="394387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DEMENTIA IS — ~2 min</a:t>
            </a:r>
          </a:p>
          <a:p>
            <a:endParaRPr lang="en-US" dirty="0"/>
          </a:p>
          <a:p>
            <a:r>
              <a:rPr lang="en-US" dirty="0"/>
              <a:t>Dementia is not a single disease. It is an umbrella term for a decline in brain function severe enough to interfere with daily life.</a:t>
            </a:r>
          </a:p>
          <a:p>
            <a:endParaRPr lang="en-US" dirty="0"/>
          </a:p>
          <a:p>
            <a:r>
              <a:rPr lang="en-US" dirty="0"/>
              <a:t>Five abilities: Memory. Thinking. Judgment. Behavior. The ability to perform daily activities.</a:t>
            </a:r>
          </a:p>
          <a:p>
            <a:endParaRPr lang="en-US" dirty="0"/>
          </a:p>
          <a:p>
            <a:r>
              <a:rPr lang="en-US" dirty="0"/>
              <a:t>Dementia is </a:t>
            </a:r>
            <a:r>
              <a:rPr lang="en-US" b="1" dirty="0"/>
              <a:t>NOT</a:t>
            </a:r>
            <a:r>
              <a:rPr lang="en-US" dirty="0"/>
              <a:t> a normal part of aging. It is a brain disease — or a group of brain diseases. If your loved one is forgetting where they live, getting lost on familiar streets, or no longer recognizing family — that is not 'just getting old.' That is a medical condition that deserves a medical evaluation.</a:t>
            </a:r>
          </a:p>
          <a:p>
            <a:endParaRPr lang="en-US" dirty="0"/>
          </a:p>
          <a:p>
            <a:r>
              <a:rPr lang="en-US" dirty="0"/>
              <a:t>Briefly name: Alzheimer's is the most common — 60 to 80% of cases. Others include vascular dementia, often after a stroke; Lewy body dementia, with visual hallucinations and movement issues; frontotemporal dementia, which changes personality and behavior first; and mixed dementia. The treatments and progressions differ — which is why getting a real diagnosis matters.</a:t>
            </a:r>
          </a:p>
          <a:p>
            <a:endParaRPr lang="en-US" dirty="0"/>
          </a:p>
          <a:p>
            <a:r>
              <a:rPr lang="en-US" dirty="0"/>
              <a:t>Remember — if you've met one person with dementia, you've met </a:t>
            </a:r>
            <a:r>
              <a:rPr lang="en-US" b="1" dirty="0"/>
              <a:t>ONE person </a:t>
            </a:r>
            <a:r>
              <a:rPr lang="en-US" dirty="0"/>
              <a:t>with dementia. Every brain, every story, every family is different.</a:t>
            </a:r>
          </a:p>
        </p:txBody>
      </p:sp>
      <p:sp>
        <p:nvSpPr>
          <p:cNvPr id="4" name="Slide Number Placeholder 3"/>
          <p:cNvSpPr>
            <a:spLocks noGrp="1"/>
          </p:cNvSpPr>
          <p:nvPr>
            <p:ph type="sldNum" sz="quarter" idx="5"/>
          </p:nvPr>
        </p:nvSpPr>
        <p:spPr/>
        <p:txBody>
          <a:bodyPr/>
          <a:lstStyle/>
          <a:p>
            <a:fld id="{FAC98E49-5E58-4081-A811-8BC88E2D0B59}" type="slidenum">
              <a:rPr lang="en-US" smtClean="0"/>
              <a:t>4</a:t>
            </a:fld>
            <a:endParaRPr lang="en-US"/>
          </a:p>
        </p:txBody>
      </p:sp>
    </p:spTree>
    <p:extLst>
      <p:ext uri="{BB962C8B-B14F-4D97-AF65-F5344CB8AC3E}">
        <p14:creationId xmlns:p14="http://schemas.microsoft.com/office/powerpoint/2010/main" val="183891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TYPES OF DEMENTIA — ~75 sec</a:t>
            </a:r>
          </a:p>
          <a:p>
            <a:endParaRPr lang="en-US" dirty="0"/>
          </a:p>
          <a:p>
            <a:r>
              <a:rPr lang="en-US" dirty="0"/>
              <a:t>I'm not asking you to memorize a textbook — I want you to recognize the FAMILY STORY behind each type.</a:t>
            </a:r>
          </a:p>
          <a:p>
            <a:endParaRPr lang="en-US" dirty="0"/>
          </a:p>
          <a:p>
            <a:r>
              <a:rPr lang="en-US" dirty="0"/>
              <a:t>• ALZHEIMER'S (60-80%): "She keeps repeating herself. She can't remember the grandkids."</a:t>
            </a:r>
          </a:p>
          <a:p>
            <a:r>
              <a:rPr lang="en-US" dirty="0"/>
              <a:t>• VASCULAR: "He was steady — then suddenly worse after his stroke."</a:t>
            </a:r>
          </a:p>
          <a:p>
            <a:r>
              <a:rPr lang="en-US" dirty="0"/>
              <a:t>• LEWY BODY: "She sees children in the house who aren't there. She acts out her dreams."</a:t>
            </a:r>
          </a:p>
          <a:p>
            <a:r>
              <a:rPr lang="en-US" dirty="0"/>
              <a:t>• FRONTOTEMPORAL: "He's not himself. He says rude things now. He used to be so kind." Often 50s-60s.</a:t>
            </a:r>
          </a:p>
          <a:p>
            <a:r>
              <a:rPr lang="en-US" dirty="0"/>
              <a:t>• MIXED: two types at once — common in older brains.</a:t>
            </a:r>
          </a:p>
          <a:p>
            <a:r>
              <a:rPr lang="en-US" dirty="0"/>
              <a:t>• PARKINSON'S / HUNTINGTON'S / CJD: rarer; tremor, inherited mood + movement, or rapid decline.</a:t>
            </a:r>
          </a:p>
          <a:p>
            <a:r>
              <a:rPr lang="en-US" dirty="0"/>
              <a:t>• ALCOHOL-RELATED / WERNICKE-KORSAKOFF: "He's been drinking heavily for years, and now he can't form new memories." Caused by thiamine (B1) deficiency. Catching it early — and stopping the drinking — can halt or even partially reverse it.</a:t>
            </a:r>
          </a:p>
          <a:p>
            <a:endParaRPr lang="en-US" dirty="0"/>
          </a:p>
          <a:p>
            <a:r>
              <a:rPr lang="en-US" dirty="0"/>
              <a:t>TWO YOU DON'T WANT TO MISS — both can be treated or reversed:</a:t>
            </a:r>
          </a:p>
          <a:p>
            <a:r>
              <a:rPr lang="en-US" dirty="0"/>
              <a:t>• NPH (Normal-Pressure Hydrocephalus): walking trouble + bathroom changes + thinking trouble. A shunt can reverse symptoms.</a:t>
            </a:r>
          </a:p>
          <a:p>
            <a:r>
              <a:rPr lang="en-US" dirty="0"/>
              <a:t>• Alcohol-related: thiamine treatment + sobriety can stop or partially reverse it.</a:t>
            </a:r>
          </a:p>
          <a:p>
            <a:endParaRPr lang="en-US" dirty="0"/>
          </a:p>
          <a:p>
            <a:r>
              <a:rPr lang="en-US" dirty="0"/>
              <a:t>Two people with dementia may need very different care plans. That's why diagnosis matters.</a:t>
            </a:r>
          </a:p>
        </p:txBody>
      </p:sp>
      <p:sp>
        <p:nvSpPr>
          <p:cNvPr id="4" name="Slide Number Placeholder 3"/>
          <p:cNvSpPr>
            <a:spLocks noGrp="1"/>
          </p:cNvSpPr>
          <p:nvPr>
            <p:ph type="sldNum" sz="quarter" idx="5"/>
          </p:nvPr>
        </p:nvSpPr>
        <p:spPr/>
        <p:txBody>
          <a:bodyPr/>
          <a:lstStyle/>
          <a:p>
            <a:fld id="{FAC98E49-5E58-4081-A811-8BC88E2D0B59}" type="slidenum">
              <a:rPr lang="en-US" smtClean="0"/>
              <a:t>5</a:t>
            </a:fld>
            <a:endParaRPr lang="en-US"/>
          </a:p>
        </p:txBody>
      </p:sp>
    </p:spTree>
    <p:extLst>
      <p:ext uri="{BB962C8B-B14F-4D97-AF65-F5344CB8AC3E}">
        <p14:creationId xmlns:p14="http://schemas.microsoft.com/office/powerpoint/2010/main" val="202716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 EARLY SIGNS vs NORMAL AGING — ~2.5 min</a:t>
            </a:r>
          </a:p>
          <a:p>
            <a:endParaRPr lang="en-US" dirty="0"/>
          </a:p>
          <a:p>
            <a:r>
              <a:rPr lang="en-US" dirty="0"/>
              <a:t>Question 1. What are the early signs?</a:t>
            </a:r>
          </a:p>
          <a:p>
            <a:endParaRPr lang="en-US" dirty="0"/>
          </a:p>
          <a:p>
            <a:r>
              <a:rPr lang="en-US" dirty="0"/>
              <a:t>The Alzheimer's Association lists ten warning signs. The ones families notice first are on the screen. </a:t>
            </a:r>
          </a:p>
          <a:p>
            <a:r>
              <a:rPr lang="en-US" dirty="0"/>
              <a:t>These look so much like normal aging — that's why families miss them. Let me show you the difference.</a:t>
            </a:r>
          </a:p>
          <a:p>
            <a:endParaRPr lang="en-US" dirty="0"/>
          </a:p>
          <a:p>
            <a:r>
              <a:rPr lang="en-US" dirty="0"/>
              <a:t>WARNING SIGN  vs  NORMAL AGING</a:t>
            </a:r>
          </a:p>
          <a:p>
            <a:r>
              <a:rPr lang="en-US" dirty="0"/>
              <a:t>• Asking the same question repeatedly  vs  Occasionally forgetting a name but remembering it later</a:t>
            </a:r>
          </a:p>
          <a:p>
            <a:r>
              <a:rPr lang="en-US" dirty="0"/>
              <a:t>• Pattern of poor judgment  vs  Making an occasional bad decision</a:t>
            </a:r>
          </a:p>
          <a:p>
            <a:r>
              <a:rPr lang="en-US" dirty="0"/>
              <a:t>• Losing the ability to follow a familiar recipe  vs  Needing help with a new phone or TV setting</a:t>
            </a:r>
          </a:p>
          <a:p>
            <a:r>
              <a:rPr lang="en-US" dirty="0"/>
              <a:t>• Stopping mid-sentence, calling things by the wrong name  vs  Sometimes searching for the right word</a:t>
            </a:r>
          </a:p>
          <a:p>
            <a:r>
              <a:rPr lang="en-US" dirty="0"/>
              <a:t>• Withdrawing from work, hobbies, or church  vs  Tiring of obligations now and then</a:t>
            </a:r>
          </a:p>
          <a:p>
            <a:endParaRPr lang="en-US" dirty="0"/>
          </a:p>
          <a:p>
            <a:r>
              <a:rPr lang="en-US" dirty="0"/>
              <a:t>One or more signs that INTERFERE with daily life is reason to see a doctor — not something to wait out.</a:t>
            </a:r>
          </a:p>
          <a:p>
            <a:endParaRPr lang="en-US" dirty="0"/>
          </a:p>
          <a:p>
            <a:r>
              <a:rPr lang="en-US" dirty="0"/>
              <a:t>Why are early signs missed? Three reasons. Changes are gradual. Families normalize them — 'that's just Mom.' And there's still stigma around testing. We'll address all three today.</a:t>
            </a:r>
          </a:p>
        </p:txBody>
      </p:sp>
      <p:sp>
        <p:nvSpPr>
          <p:cNvPr id="4" name="Slide Number Placeholder 3"/>
          <p:cNvSpPr>
            <a:spLocks noGrp="1"/>
          </p:cNvSpPr>
          <p:nvPr>
            <p:ph type="sldNum" sz="quarter" idx="5"/>
          </p:nvPr>
        </p:nvSpPr>
        <p:spPr/>
        <p:txBody>
          <a:bodyPr/>
          <a:lstStyle/>
          <a:p>
            <a:fld id="{FAC98E49-5E58-4081-A811-8BC88E2D0B59}" type="slidenum">
              <a:rPr lang="en-US" smtClean="0"/>
              <a:t>6</a:t>
            </a:fld>
            <a:endParaRPr lang="en-US"/>
          </a:p>
        </p:txBody>
      </p:sp>
    </p:spTree>
    <p:extLst>
      <p:ext uri="{BB962C8B-B14F-4D97-AF65-F5344CB8AC3E}">
        <p14:creationId xmlns:p14="http://schemas.microsoft.com/office/powerpoint/2010/main" val="208277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CHANGES → BEHAVIOR CHANGES (+ medical triggers) — ~2 min</a:t>
            </a:r>
          </a:p>
          <a:p>
            <a:endParaRPr lang="en-US" dirty="0"/>
          </a:p>
          <a:p>
            <a:r>
              <a:rPr lang="en-US" dirty="0"/>
              <a:t>Before we get into specific behaviors, I want to give you a way to UNDERSTAND them. When you understand WHY someone is acting differently, you stop taking it personally.</a:t>
            </a:r>
          </a:p>
          <a:p>
            <a:endParaRPr lang="en-US" dirty="0"/>
          </a:p>
          <a:p>
            <a:r>
              <a:rPr lang="en-US" dirty="0"/>
              <a:t>Different parts of the brain control different things. Memory lives in the hippocampus. Judgment lives in the frontal lobe. Emotion is controlled in the amygdala. When dementia damages a region, you see a change in the behavior that those regions controls.</a:t>
            </a:r>
          </a:p>
          <a:p>
            <a:endParaRPr lang="en-US" dirty="0"/>
          </a:p>
          <a:p>
            <a:r>
              <a:rPr lang="en-US" dirty="0"/>
              <a:t>Common behaviors families see: repetition, wandering, sundowning (agitation late in the day), withdrawal, resistance to care, and personality shifts.</a:t>
            </a:r>
          </a:p>
          <a:p>
            <a:endParaRPr lang="en-US" dirty="0"/>
          </a:p>
          <a:p>
            <a:r>
              <a:rPr lang="en-US" b="1" dirty="0"/>
              <a:t>IMPORTANT</a:t>
            </a:r>
            <a:r>
              <a:rPr lang="en-US" dirty="0"/>
              <a:t> — Behavior changes are sometimes </a:t>
            </a:r>
            <a:r>
              <a:rPr lang="en-US" b="1" dirty="0"/>
              <a:t>NOT the dementia itself. </a:t>
            </a:r>
            <a:r>
              <a:rPr lang="en-US" dirty="0"/>
              <a:t>They can be triggered by something medical: dehydration, a urinary tract infection, medication side effects, vision changes, balance issues. A SUDDEN change in behavior should always send you to the doctor first — before assuming it's progression of the disease.</a:t>
            </a:r>
          </a:p>
        </p:txBody>
      </p:sp>
      <p:sp>
        <p:nvSpPr>
          <p:cNvPr id="4" name="Slide Number Placeholder 3"/>
          <p:cNvSpPr>
            <a:spLocks noGrp="1"/>
          </p:cNvSpPr>
          <p:nvPr>
            <p:ph type="sldNum" sz="quarter" idx="5"/>
          </p:nvPr>
        </p:nvSpPr>
        <p:spPr/>
        <p:txBody>
          <a:bodyPr/>
          <a:lstStyle/>
          <a:p>
            <a:fld id="{FAC98E49-5E58-4081-A811-8BC88E2D0B59}" type="slidenum">
              <a:rPr lang="en-US" smtClean="0"/>
              <a:t>7</a:t>
            </a:fld>
            <a:endParaRPr lang="en-US"/>
          </a:p>
        </p:txBody>
      </p:sp>
    </p:spTree>
    <p:extLst>
      <p:ext uri="{BB962C8B-B14F-4D97-AF65-F5344CB8AC3E}">
        <p14:creationId xmlns:p14="http://schemas.microsoft.com/office/powerpoint/2010/main" val="171257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THE DOCTOR — OR CALL 911? — ~1 min</a:t>
            </a:r>
          </a:p>
          <a:p>
            <a:endParaRPr lang="en-US" dirty="0"/>
          </a:p>
          <a:p>
            <a:r>
              <a:rPr lang="en-US" dirty="0"/>
              <a:t>Before we talk about how doctors diagnose, families ask me a different question first: when do I call? Here's a quick reference.</a:t>
            </a:r>
          </a:p>
          <a:p>
            <a:endParaRPr lang="en-US" dirty="0"/>
          </a:p>
          <a:p>
            <a:r>
              <a:rPr lang="en-US" b="1" dirty="0"/>
              <a:t>LEFT — same-day or this-week doctor call:</a:t>
            </a:r>
          </a:p>
          <a:p>
            <a:r>
              <a:rPr lang="en-US" dirty="0"/>
              <a:t>• Sudden new confusion or behavior change (often a sign of infection)</a:t>
            </a:r>
          </a:p>
          <a:p>
            <a:r>
              <a:rPr lang="en-US" dirty="0"/>
              <a:t>• Sundowning or sleep disruption that won't settle</a:t>
            </a:r>
          </a:p>
          <a:p>
            <a:r>
              <a:rPr lang="en-US" dirty="0"/>
              <a:t>• Falls without injury — call before the one WITH injury</a:t>
            </a:r>
          </a:p>
          <a:p>
            <a:r>
              <a:rPr lang="en-US" dirty="0"/>
              <a:t>• Possible UTI — in older adults, confusion is often the FIRST sign before pain</a:t>
            </a:r>
          </a:p>
          <a:p>
            <a:r>
              <a:rPr lang="en-US" dirty="0"/>
              <a:t>• New medication side effects</a:t>
            </a:r>
          </a:p>
          <a:p>
            <a:r>
              <a:rPr lang="en-US" dirty="0"/>
              <a:t>• Weight loss, withdrawal, or stopped eating</a:t>
            </a:r>
          </a:p>
          <a:p>
            <a:endParaRPr lang="en-US" dirty="0"/>
          </a:p>
          <a:p>
            <a:r>
              <a:rPr lang="en-US" b="1" dirty="0"/>
              <a:t>RIGHT — call 911 right now:</a:t>
            </a:r>
          </a:p>
          <a:p>
            <a:r>
              <a:rPr lang="en-US" dirty="0"/>
              <a:t>• Head injury after a fall</a:t>
            </a:r>
          </a:p>
          <a:p>
            <a:r>
              <a:rPr lang="en-US" dirty="0"/>
              <a:t>• Sudden weakness, slurred speech, facial droop — STROKE signs</a:t>
            </a:r>
          </a:p>
          <a:p>
            <a:r>
              <a:rPr lang="en-US" dirty="0"/>
              <a:t>• Wandering in cold, heat, or unsafe areas</a:t>
            </a:r>
          </a:p>
          <a:p>
            <a:r>
              <a:rPr lang="en-US" dirty="0"/>
              <a:t>• Aggression that endangers anyone</a:t>
            </a:r>
          </a:p>
          <a:p>
            <a:r>
              <a:rPr lang="en-US" dirty="0"/>
              <a:t>• Choking or aspiration</a:t>
            </a:r>
          </a:p>
          <a:p>
            <a:r>
              <a:rPr lang="en-US" dirty="0"/>
              <a:t>• Thoughts of self-harm or harm to others</a:t>
            </a:r>
          </a:p>
          <a:p>
            <a:endParaRPr lang="en-US" dirty="0"/>
          </a:p>
          <a:p>
            <a:r>
              <a:rPr lang="en-US" dirty="0"/>
              <a:t>KEY PRINCIPLE: When in doubt, lean toward the more urgent side. You will never regret calling too soon.</a:t>
            </a:r>
          </a:p>
          <a:p>
            <a:endParaRPr lang="en-US" dirty="0"/>
          </a:p>
          <a:p>
            <a:r>
              <a:rPr lang="en-US" dirty="0"/>
              <a:t>This list is also in my free Dementia Patterns Checklist — available to you today.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SUSPECT SOMETHING IS OFF — FIRST STEPS — ~2 min</a:t>
            </a:r>
          </a:p>
          <a:p>
            <a:endParaRPr lang="en-US" dirty="0"/>
          </a:p>
          <a:p>
            <a:r>
              <a:rPr lang="en-US" dirty="0"/>
              <a:t>This is the slide families tell me changed everything. Most people get stuck right here — 'I think something is wrong, but I don't know what to DO about it.’</a:t>
            </a:r>
          </a:p>
          <a:p>
            <a:endParaRPr lang="en-US" dirty="0"/>
          </a:p>
          <a:p>
            <a:r>
              <a:rPr lang="en-US" b="1" dirty="0"/>
              <a:t>Don't rely on memory. </a:t>
            </a:r>
            <a:r>
              <a:rPr lang="en-US" b="1" i="1" dirty="0"/>
              <a:t>WRITE IT DOWN</a:t>
            </a:r>
            <a:r>
              <a:rPr lang="en-US" i="1" dirty="0"/>
              <a:t>. </a:t>
            </a:r>
            <a:r>
              <a:rPr lang="en-US" dirty="0"/>
              <a:t>The doctor cannot help you with </a:t>
            </a:r>
            <a:r>
              <a:rPr lang="en-US" b="1" dirty="0"/>
              <a:t>'she's been off lately.' </a:t>
            </a:r>
            <a:r>
              <a:rPr lang="en-US" dirty="0"/>
              <a:t>The doctor </a:t>
            </a:r>
            <a:r>
              <a:rPr lang="en-US" b="1" dirty="0"/>
              <a:t>CAN</a:t>
            </a:r>
            <a:r>
              <a:rPr lang="en-US" dirty="0"/>
              <a:t> help you with </a:t>
            </a:r>
            <a:r>
              <a:rPr lang="en-US" b="1" dirty="0"/>
              <a:t>'three times this week, around 4 PM, </a:t>
            </a:r>
            <a:r>
              <a:rPr lang="en-US" dirty="0"/>
              <a:t>she got agitated and couldn't recognize her own kitchen for about 20 minutes.'</a:t>
            </a:r>
          </a:p>
          <a:p>
            <a:endParaRPr lang="en-US" dirty="0"/>
          </a:p>
          <a:p>
            <a:r>
              <a:rPr lang="en-US" b="1" dirty="0"/>
              <a:t>5 steps:</a:t>
            </a:r>
          </a:p>
          <a:p>
            <a:r>
              <a:rPr lang="en-US" dirty="0"/>
              <a:t>1. Start a Pattern Log</a:t>
            </a:r>
          </a:p>
          <a:p>
            <a:r>
              <a:rPr lang="en-US" dirty="0"/>
              <a:t>2. Talk with care — not accusation</a:t>
            </a:r>
          </a:p>
          <a:p>
            <a:r>
              <a:rPr lang="en-US" dirty="0"/>
              <a:t>3. Call the doctor — ask for a cognitive assessment (Medicare covers it FREE at the annual visit)</a:t>
            </a:r>
          </a:p>
          <a:p>
            <a:r>
              <a:rPr lang="en-US" dirty="0"/>
              <a:t>4. Bring someone with you — a second observer matters</a:t>
            </a:r>
          </a:p>
          <a:p>
            <a:r>
              <a:rPr lang="en-US" dirty="0"/>
              <a:t>5. Bring your log to the appointment</a:t>
            </a:r>
          </a:p>
          <a:p>
            <a:endParaRPr lang="en-US" dirty="0"/>
          </a:p>
          <a:p>
            <a:r>
              <a:rPr lang="en-US" dirty="0"/>
              <a:t>INTRODUCE THE DEMENTIA DECODED FRAMEWORK (turn to right side of slide)</a:t>
            </a:r>
          </a:p>
          <a:p>
            <a:endParaRPr lang="en-US" dirty="0"/>
          </a:p>
          <a:p>
            <a:r>
              <a:rPr lang="en-US" dirty="0"/>
              <a:t>This is the framework I teach in my Dementia Decoded series. For every observation, capture five things:</a:t>
            </a:r>
          </a:p>
          <a:p>
            <a:r>
              <a:rPr lang="en-US" dirty="0"/>
              <a:t>• WHAT did you actually observe?</a:t>
            </a:r>
          </a:p>
          <a:p>
            <a:r>
              <a:rPr lang="en-US" dirty="0"/>
              <a:t>• WHEN — date AND time of day (afternoon agitation, morning confusion — patterns matter)</a:t>
            </a:r>
          </a:p>
          <a:p>
            <a:r>
              <a:rPr lang="en-US" dirty="0"/>
              <a:t>• HOW OFTEN — daily? weekly? once?</a:t>
            </a:r>
          </a:p>
          <a:p>
            <a:r>
              <a:rPr lang="en-US" dirty="0"/>
              <a:t>• HOW LONG — minutes? hours? all day?</a:t>
            </a:r>
          </a:p>
          <a:p>
            <a:r>
              <a:rPr lang="en-US" dirty="0"/>
              <a:t>• IMPACT — did it disrupt daily life? safety? relationships?</a:t>
            </a:r>
          </a:p>
          <a:p>
            <a:endParaRPr lang="en-US" dirty="0"/>
          </a:p>
          <a:p>
            <a:r>
              <a:rPr lang="en-US" dirty="0"/>
              <a:t>That's the difference between a vague worry and clear evidence a doctor can act on.</a:t>
            </a:r>
          </a:p>
          <a:p>
            <a:endParaRPr lang="en-US" dirty="0"/>
          </a:p>
          <a:p>
            <a:r>
              <a:rPr lang="en-US" dirty="0"/>
              <a:t>The free Dementia Patterns Checklist that walks you through this.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7125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5909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5421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937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6510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4190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55999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79414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925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0601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9956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5913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6/18/2026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5169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7346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265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25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1024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CAD085-E8A6-8845-BD4E-CB4CCA059FC4}" type="datetimeFigureOut">
              <a:rPr lang="en-US" smtClean="0"/>
              <a:t>6/18/2026</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89301524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8" y="0"/>
            <a:ext cx="9144000" cy="6858000"/>
          </a:xfrm>
          <a:prstGeom prst="rect">
            <a:avLst/>
          </a:prstGeom>
          <a:solidFill>
            <a:srgbClr val="0E2A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002060"/>
              </a:solidFill>
            </a:endParaRPr>
          </a:p>
        </p:txBody>
      </p:sp>
      <p:pic>
        <p:nvPicPr>
          <p:cNvPr id="7" name="Picture 6">
            <a:extLst>
              <a:ext uri="{FF2B5EF4-FFF2-40B4-BE49-F238E27FC236}">
                <a16:creationId xmlns:a16="http://schemas.microsoft.com/office/drawing/2014/main" id="{5A22A6D6-F816-62A1-7010-EF68E2B4F676}"/>
              </a:ext>
            </a:extLst>
          </p:cNvPr>
          <p:cNvPicPr>
            <a:picLocks noChangeAspect="1"/>
          </p:cNvPicPr>
          <p:nvPr/>
        </p:nvPicPr>
        <p:blipFill>
          <a:blip r:embed="rId3"/>
          <a:srcRect l="20544" t="20805" r="18609" b="20622"/>
          <a:stretch>
            <a:fillRect/>
          </a:stretch>
        </p:blipFill>
        <p:spPr>
          <a:xfrm>
            <a:off x="3835400" y="319548"/>
            <a:ext cx="2235200" cy="1422400"/>
          </a:xfrm>
          <a:prstGeom prst="rect">
            <a:avLst/>
          </a:prstGeom>
        </p:spPr>
      </p:pic>
      <p:sp>
        <p:nvSpPr>
          <p:cNvPr id="3" name="TextBox 2"/>
          <p:cNvSpPr txBox="1"/>
          <p:nvPr/>
        </p:nvSpPr>
        <p:spPr>
          <a:xfrm>
            <a:off x="508000" y="1975468"/>
            <a:ext cx="8128000" cy="533400"/>
          </a:xfrm>
          <a:prstGeom prst="rect">
            <a:avLst/>
          </a:prstGeom>
          <a:noFill/>
        </p:spPr>
        <p:txBody>
          <a:bodyPr wrap="square">
            <a:noAutofit/>
          </a:bodyPr>
          <a:lstStyle/>
          <a:p>
            <a:pPr algn="ctr">
              <a:defRPr sz="4600" b="1">
                <a:solidFill>
                  <a:srgbClr val="FFFFFF"/>
                </a:solidFill>
              </a:defRPr>
            </a:pPr>
            <a:r>
              <a:rPr sz="3200" dirty="0">
                <a:solidFill>
                  <a:srgbClr val="FFFFFF"/>
                </a:solidFill>
              </a:rPr>
              <a:t>CONVERSATIONS OF DEMENTIA</a:t>
            </a:r>
          </a:p>
        </p:txBody>
      </p:sp>
      <p:sp>
        <p:nvSpPr>
          <p:cNvPr id="5" name="TextBox 4"/>
          <p:cNvSpPr txBox="1"/>
          <p:nvPr/>
        </p:nvSpPr>
        <p:spPr>
          <a:xfrm>
            <a:off x="762000" y="2530986"/>
            <a:ext cx="7620000" cy="995066"/>
          </a:xfrm>
          <a:prstGeom prst="rect">
            <a:avLst/>
          </a:prstGeom>
          <a:noFill/>
        </p:spPr>
        <p:txBody>
          <a:bodyPr wrap="square">
            <a:noAutofit/>
          </a:bodyPr>
          <a:lstStyle/>
          <a:p>
            <a:pPr algn="ctr">
              <a:lnSpc>
                <a:spcPct val="150000"/>
              </a:lnSpc>
              <a:defRPr sz="2600">
                <a:solidFill>
                  <a:srgbClr val="FFFFFF"/>
                </a:solidFill>
              </a:defRPr>
            </a:pPr>
            <a:r>
              <a:rPr lang="en-US" sz="1600" b="1" dirty="0">
                <a:solidFill>
                  <a:srgbClr val="1FA3A8"/>
                </a:solidFill>
              </a:rPr>
              <a:t>Answering Your Questions with Knowledge, Compassion &amp; Faith</a:t>
            </a:r>
          </a:p>
          <a:p>
            <a:pPr algn="ctr">
              <a:lnSpc>
                <a:spcPct val="150000"/>
              </a:lnSpc>
              <a:defRPr sz="2600">
                <a:solidFill>
                  <a:srgbClr val="FFFFFF"/>
                </a:solidFill>
              </a:defRPr>
            </a:pPr>
            <a:r>
              <a:rPr lang="en-US" sz="1600" dirty="0"/>
              <a:t>Because Dementia Is a Brain Disease — Not Normal Aging</a:t>
            </a:r>
          </a:p>
        </p:txBody>
      </p:sp>
      <p:sp>
        <p:nvSpPr>
          <p:cNvPr id="6" name="TextBox 5"/>
          <p:cNvSpPr txBox="1"/>
          <p:nvPr/>
        </p:nvSpPr>
        <p:spPr>
          <a:xfrm>
            <a:off x="1233946" y="3700001"/>
            <a:ext cx="7148054" cy="2044331"/>
          </a:xfrm>
          <a:prstGeom prst="rect">
            <a:avLst/>
          </a:prstGeom>
          <a:noFill/>
        </p:spPr>
        <p:txBody>
          <a:bodyPr wrap="square">
            <a:normAutofit fontScale="85000" lnSpcReduction="20000"/>
          </a:bodyPr>
          <a:lstStyle/>
          <a:p>
            <a:pPr algn="ctr">
              <a:lnSpc>
                <a:spcPct val="150000"/>
              </a:lnSpc>
              <a:defRPr sz="2200" b="1">
                <a:solidFill>
                  <a:srgbClr val="FFFFFF"/>
                </a:solidFill>
              </a:defRPr>
            </a:pPr>
            <a:r>
              <a:rPr sz="2600" dirty="0"/>
              <a:t>Chasity Robinson Mwangi</a:t>
            </a:r>
          </a:p>
          <a:p>
            <a:pPr algn="ctr">
              <a:lnSpc>
                <a:spcPct val="150000"/>
              </a:lnSpc>
              <a:defRPr sz="1400">
                <a:solidFill>
                  <a:srgbClr val="FFFFFF"/>
                </a:solidFill>
              </a:defRPr>
            </a:pPr>
            <a:r>
              <a:rPr sz="2100" dirty="0"/>
              <a:t>Founder, Mindful Connection | </a:t>
            </a:r>
            <a:endParaRPr lang="en-US" sz="2100" dirty="0"/>
          </a:p>
          <a:p>
            <a:pPr algn="ctr">
              <a:lnSpc>
                <a:spcPct val="150000"/>
              </a:lnSpc>
              <a:defRPr sz="1400">
                <a:solidFill>
                  <a:srgbClr val="FFFFFF"/>
                </a:solidFill>
              </a:defRPr>
            </a:pPr>
            <a:r>
              <a:rPr lang="en-US" sz="2100" dirty="0"/>
              <a:t>Senior Living &amp;  Dementia Care Professional</a:t>
            </a:r>
          </a:p>
          <a:p>
            <a:pPr algn="ctr">
              <a:lnSpc>
                <a:spcPct val="150000"/>
              </a:lnSpc>
              <a:defRPr sz="1400">
                <a:solidFill>
                  <a:srgbClr val="FFFFFF"/>
                </a:solidFill>
              </a:defRPr>
            </a:pPr>
            <a:r>
              <a:rPr lang="en-US" sz="2100" dirty="0"/>
              <a:t>A Presentation for United Believers Community Church | June 2026</a:t>
            </a:r>
          </a:p>
        </p:txBody>
      </p:sp>
      <p:sp>
        <p:nvSpPr>
          <p:cNvPr id="4" name="TextBox 3">
            <a:extLst>
              <a:ext uri="{FF2B5EF4-FFF2-40B4-BE49-F238E27FC236}">
                <a16:creationId xmlns:a16="http://schemas.microsoft.com/office/drawing/2014/main" id="{C97324DB-064B-E039-2393-DD31F92F0F86}"/>
              </a:ext>
            </a:extLst>
          </p:cNvPr>
          <p:cNvSpPr txBox="1"/>
          <p:nvPr/>
        </p:nvSpPr>
        <p:spPr>
          <a:xfrm>
            <a:off x="1957646" y="6173429"/>
            <a:ext cx="4327832" cy="325120"/>
          </a:xfrm>
          <a:prstGeom prst="rect">
            <a:avLst/>
          </a:prstGeom>
          <a:noFill/>
        </p:spPr>
        <p:txBody>
          <a:bodyPr wrap="square" rtlCol="0">
            <a:normAutofit/>
          </a:bodyPr>
          <a:lstStyle/>
          <a:p>
            <a:r>
              <a:rPr lang="en-US" sz="1500" dirty="0"/>
              <a:t>“Carry one another’s burdens.” – Galatians 6:2</a:t>
            </a:r>
          </a:p>
        </p:txBody>
      </p:sp>
      <p:pic>
        <p:nvPicPr>
          <p:cNvPr id="9" name="Picture 8">
            <a:extLst>
              <a:ext uri="{FF2B5EF4-FFF2-40B4-BE49-F238E27FC236}">
                <a16:creationId xmlns:a16="http://schemas.microsoft.com/office/drawing/2014/main" id="{734F2A10-7980-6F6C-8E4C-1DA5B011C371}"/>
              </a:ext>
            </a:extLst>
          </p:cNvPr>
          <p:cNvPicPr>
            <a:picLocks noChangeAspect="1"/>
          </p:cNvPicPr>
          <p:nvPr/>
        </p:nvPicPr>
        <p:blipFill>
          <a:blip r:embed="rId4"/>
          <a:stretch>
            <a:fillRect/>
          </a:stretch>
        </p:blipFill>
        <p:spPr>
          <a:xfrm>
            <a:off x="1271636" y="6103784"/>
            <a:ext cx="533400" cy="533400"/>
          </a:xfrm>
          <a:prstGeom prst="rect">
            <a:avLst/>
          </a:prstGeom>
        </p:spPr>
      </p:pic>
      <p:sp>
        <p:nvSpPr>
          <p:cNvPr id="14" name="Quote gold accent line">
            <a:extLst>
              <a:ext uri="{FF2B5EF4-FFF2-40B4-BE49-F238E27FC236}">
                <a16:creationId xmlns:a16="http://schemas.microsoft.com/office/drawing/2014/main" id="{238E6A82-C616-4BEB-A09F-DFDD91F594D3}"/>
              </a:ext>
            </a:extLst>
          </p:cNvPr>
          <p:cNvSpPr/>
          <p:nvPr/>
        </p:nvSpPr>
        <p:spPr>
          <a:xfrm>
            <a:off x="1320800" y="5969000"/>
            <a:ext cx="5778500" cy="30480"/>
          </a:xfrm>
          <a:prstGeom prst="rect">
            <a:avLst/>
          </a:prstGeom>
          <a:solidFill>
            <a:srgbClr val="C9A10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Tree>
    <p:extLst>
      <p:ext uri="{BB962C8B-B14F-4D97-AF65-F5344CB8AC3E}">
        <p14:creationId xmlns:p14="http://schemas.microsoft.com/office/powerpoint/2010/main" val="155085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P10 dark background">
            <a:extLst>
              <a:ext uri="{FF2B5EF4-FFF2-40B4-BE49-F238E27FC236}">
                <a16:creationId xmlns:a16="http://schemas.microsoft.com/office/drawing/2014/main" id="{BCB890B9-7A31-4484-9B3E-8035CF9F2C66}"/>
              </a:ext>
            </a:extLst>
          </p:cNvPr>
          <p:cNvSpPr/>
          <p:nvPr/>
        </p:nvSpPr>
        <p:spPr>
          <a:xfrm>
            <a:off x="0" y="0"/>
            <a:ext cx="9144000" cy="68580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 name="Early detection takeaway band">
            <a:extLst>
              <a:ext uri="{FF2B5EF4-FFF2-40B4-BE49-F238E27FC236}">
                <a16:creationId xmlns:a16="http://schemas.microsoft.com/office/drawing/2014/main" id="{3B90F67F-1186-44C9-BA24-EDB9B13D247B}"/>
              </a:ext>
            </a:extLst>
          </p:cNvPr>
          <p:cNvSpPr/>
          <p:nvPr/>
        </p:nvSpPr>
        <p:spPr>
          <a:xfrm>
            <a:off x="508000" y="5689600"/>
            <a:ext cx="8128000" cy="778386"/>
          </a:xfrm>
          <a:prstGeom prst="roundRect">
            <a:avLst/>
          </a:prstGeom>
          <a:solidFill>
            <a:srgbClr val="082631"/>
          </a:solidFill>
          <a:ln w="12700" cap="flat" cmpd="sng" algn="ctr">
            <a:solidFill>
              <a:srgbClr val="24B8B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 name="Slide ten takeaway divider">
            <a:extLst>
              <a:ext uri="{FF2B5EF4-FFF2-40B4-BE49-F238E27FC236}">
                <a16:creationId xmlns:a16="http://schemas.microsoft.com/office/drawing/2014/main" id="{9A253E45-7C91-4F0D-98D7-BC7D78EA1153}"/>
              </a:ext>
            </a:extLst>
          </p:cNvPr>
          <p:cNvSpPr/>
          <p:nvPr/>
        </p:nvSpPr>
        <p:spPr>
          <a:xfrm>
            <a:off x="3175000" y="5511800"/>
            <a:ext cx="2794000" cy="25400"/>
          </a:xfrm>
          <a:prstGeom prst="rect">
            <a:avLst/>
          </a:prstGeom>
          <a:solidFill>
            <a:srgbClr val="24B8B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 name="Detection section band">
            <a:extLst>
              <a:ext uri="{FF2B5EF4-FFF2-40B4-BE49-F238E27FC236}">
                <a16:creationId xmlns:a16="http://schemas.microsoft.com/office/drawing/2014/main" id="{DB07E67F-3E54-4F3F-907B-224F46A08801}"/>
              </a:ext>
            </a:extLst>
          </p:cNvPr>
          <p:cNvSpPr/>
          <p:nvPr/>
        </p:nvSpPr>
        <p:spPr>
          <a:xfrm>
            <a:off x="2540000" y="3137312"/>
            <a:ext cx="4064000" cy="431800"/>
          </a:xfrm>
          <a:prstGeom prst="roundRect">
            <a:avLst/>
          </a:prstGeom>
          <a:solidFill>
            <a:srgbClr val="102F3A"/>
          </a:solidFill>
          <a:ln w="12700" cap="flat" cmpd="sng" algn="ctr">
            <a:solidFill>
              <a:srgbClr val="24B8B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 name="Detection method panel 3">
            <a:extLst>
              <a:ext uri="{FF2B5EF4-FFF2-40B4-BE49-F238E27FC236}">
                <a16:creationId xmlns:a16="http://schemas.microsoft.com/office/drawing/2014/main" id="{CAA1E413-C715-48A8-9295-D57DB7A81FA3}"/>
              </a:ext>
            </a:extLst>
          </p:cNvPr>
          <p:cNvSpPr/>
          <p:nvPr/>
        </p:nvSpPr>
        <p:spPr>
          <a:xfrm>
            <a:off x="6273800" y="3759200"/>
            <a:ext cx="2641600" cy="1549400"/>
          </a:xfrm>
          <a:prstGeom prst="roundRect">
            <a:avLst/>
          </a:prstGeom>
          <a:solidFill>
            <a:srgbClr val="143A45"/>
          </a:solidFill>
          <a:ln w="15875" cap="flat" cmpd="sng" algn="ctr">
            <a:solidFill>
              <a:srgbClr val="24B8B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 name="Detection method panel 2">
            <a:extLst>
              <a:ext uri="{FF2B5EF4-FFF2-40B4-BE49-F238E27FC236}">
                <a16:creationId xmlns:a16="http://schemas.microsoft.com/office/drawing/2014/main" id="{F786E742-3F30-445E-B439-11635B3D4FF3}"/>
              </a:ext>
            </a:extLst>
          </p:cNvPr>
          <p:cNvSpPr/>
          <p:nvPr/>
        </p:nvSpPr>
        <p:spPr>
          <a:xfrm>
            <a:off x="3251200" y="3759200"/>
            <a:ext cx="2667000" cy="1549400"/>
          </a:xfrm>
          <a:prstGeom prst="roundRect">
            <a:avLst/>
          </a:prstGeom>
          <a:solidFill>
            <a:srgbClr val="143A45"/>
          </a:solidFill>
          <a:ln w="15875" cap="flat" cmpd="sng" algn="ctr">
            <a:solidFill>
              <a:srgbClr val="24B8B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5" name="Detection method panel 1">
            <a:extLst>
              <a:ext uri="{FF2B5EF4-FFF2-40B4-BE49-F238E27FC236}">
                <a16:creationId xmlns:a16="http://schemas.microsoft.com/office/drawing/2014/main" id="{21EB8C93-2053-4144-929E-FBF315A0E243}"/>
              </a:ext>
            </a:extLst>
          </p:cNvPr>
          <p:cNvSpPr/>
          <p:nvPr/>
        </p:nvSpPr>
        <p:spPr>
          <a:xfrm>
            <a:off x="228600" y="3759200"/>
            <a:ext cx="2667000" cy="1549400"/>
          </a:xfrm>
          <a:prstGeom prst="roundRect">
            <a:avLst/>
          </a:prstGeom>
          <a:solidFill>
            <a:srgbClr val="143A45"/>
          </a:solidFill>
          <a:ln w="15875" cap="flat" cmpd="sng" algn="ctr">
            <a:solidFill>
              <a:srgbClr val="24B8B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4" name="Early age fact panel 3">
            <a:extLst>
              <a:ext uri="{FF2B5EF4-FFF2-40B4-BE49-F238E27FC236}">
                <a16:creationId xmlns:a16="http://schemas.microsoft.com/office/drawing/2014/main" id="{D1E6387D-6945-4536-B507-56F28B2477B0}"/>
              </a:ext>
            </a:extLst>
          </p:cNvPr>
          <p:cNvSpPr/>
          <p:nvPr/>
        </p:nvSpPr>
        <p:spPr>
          <a:xfrm>
            <a:off x="6037008" y="1818972"/>
            <a:ext cx="2819400" cy="1092200"/>
          </a:xfrm>
          <a:prstGeom prst="roundRect">
            <a:avLst/>
          </a:prstGeom>
          <a:solidFill>
            <a:srgbClr val="143A45"/>
          </a:solidFill>
          <a:ln w="15875" cap="flat" cmpd="sng" algn="ctr">
            <a:solidFill>
              <a:srgbClr val="24B8B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3" name="Early age fact panel 2">
            <a:extLst>
              <a:ext uri="{FF2B5EF4-FFF2-40B4-BE49-F238E27FC236}">
                <a16:creationId xmlns:a16="http://schemas.microsoft.com/office/drawing/2014/main" id="{2FC5903C-4104-4E78-87CC-08C25CEC5464}"/>
              </a:ext>
            </a:extLst>
          </p:cNvPr>
          <p:cNvSpPr/>
          <p:nvPr/>
        </p:nvSpPr>
        <p:spPr>
          <a:xfrm>
            <a:off x="3213512" y="1818972"/>
            <a:ext cx="2590800" cy="1092200"/>
          </a:xfrm>
          <a:prstGeom prst="roundRect">
            <a:avLst/>
          </a:prstGeom>
          <a:solidFill>
            <a:srgbClr val="143A45"/>
          </a:solidFill>
          <a:ln w="15875" cap="flat" cmpd="sng" algn="ctr">
            <a:solidFill>
              <a:srgbClr val="24B8B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2" name="Early age fact panel 1">
            <a:extLst>
              <a:ext uri="{FF2B5EF4-FFF2-40B4-BE49-F238E27FC236}">
                <a16:creationId xmlns:a16="http://schemas.microsoft.com/office/drawing/2014/main" id="{DEA9C264-0149-4D86-8E69-505665CB23CF}"/>
              </a:ext>
            </a:extLst>
          </p:cNvPr>
          <p:cNvSpPr/>
          <p:nvPr/>
        </p:nvSpPr>
        <p:spPr>
          <a:xfrm>
            <a:off x="228600" y="1818972"/>
            <a:ext cx="2667000" cy="1092200"/>
          </a:xfrm>
          <a:prstGeom prst="roundRect">
            <a:avLst/>
          </a:prstGeom>
          <a:solidFill>
            <a:srgbClr val="143A45"/>
          </a:solidFill>
          <a:ln w="15875" cap="flat" cmpd="sng" algn="ctr">
            <a:solidFill>
              <a:srgbClr val="24B8B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 name="Title 1">
            <a:extLst>
              <a:ext uri="{FF2B5EF4-FFF2-40B4-BE49-F238E27FC236}">
                <a16:creationId xmlns:a16="http://schemas.microsoft.com/office/drawing/2014/main" id="{57CD7EA7-E6C2-7A44-3AE8-222DF337D167}"/>
              </a:ext>
            </a:extLst>
          </p:cNvPr>
          <p:cNvSpPr>
            <a:spLocks noGrp="1"/>
          </p:cNvSpPr>
          <p:nvPr>
            <p:ph type="title"/>
          </p:nvPr>
        </p:nvSpPr>
        <p:spPr>
          <a:xfrm>
            <a:off x="762000" y="449829"/>
            <a:ext cx="7620000" cy="1168400"/>
          </a:xfrm>
        </p:spPr>
        <p:txBody>
          <a:bodyPr/>
          <a:lstStyle/>
          <a:p>
            <a:r>
              <a:rPr lang="en-US" dirty="0"/>
              <a:t>How Early Can it be detected? At what age?</a:t>
            </a:r>
          </a:p>
        </p:txBody>
      </p:sp>
      <p:sp>
        <p:nvSpPr>
          <p:cNvPr id="3" name="TextBox 2">
            <a:extLst>
              <a:ext uri="{FF2B5EF4-FFF2-40B4-BE49-F238E27FC236}">
                <a16:creationId xmlns:a16="http://schemas.microsoft.com/office/drawing/2014/main" id="{02AE2F01-BD6F-C964-6194-66117B9EF032}"/>
              </a:ext>
            </a:extLst>
          </p:cNvPr>
          <p:cNvSpPr txBox="1"/>
          <p:nvPr/>
        </p:nvSpPr>
        <p:spPr>
          <a:xfrm>
            <a:off x="381000" y="127000"/>
            <a:ext cx="1778000" cy="304800"/>
          </a:xfrm>
          <a:prstGeom prst="rect">
            <a:avLst/>
          </a:prstGeom>
          <a:noFill/>
        </p:spPr>
        <p:txBody>
          <a:bodyPr wrap="square" rtlCol="0">
            <a:spAutoFit/>
          </a:bodyPr>
          <a:lstStyle/>
          <a:p>
            <a:r>
              <a:rPr lang="en-US" b="1" dirty="0">
                <a:solidFill>
                  <a:srgbClr val="1FA3A8"/>
                </a:solidFill>
              </a:rPr>
              <a:t>Question 2</a:t>
            </a:r>
          </a:p>
        </p:txBody>
      </p:sp>
      <p:sp>
        <p:nvSpPr>
          <p:cNvPr id="4" name="TextBox 3">
            <a:extLst>
              <a:ext uri="{FF2B5EF4-FFF2-40B4-BE49-F238E27FC236}">
                <a16:creationId xmlns:a16="http://schemas.microsoft.com/office/drawing/2014/main" id="{AB064AD7-1D6E-5E72-6608-7CA042536ED1}"/>
              </a:ext>
            </a:extLst>
          </p:cNvPr>
          <p:cNvSpPr txBox="1"/>
          <p:nvPr/>
        </p:nvSpPr>
        <p:spPr>
          <a:xfrm>
            <a:off x="355600" y="1866088"/>
            <a:ext cx="2413000" cy="1046440"/>
          </a:xfrm>
          <a:prstGeom prst="rect">
            <a:avLst/>
          </a:prstGeom>
          <a:noFill/>
        </p:spPr>
        <p:txBody>
          <a:bodyPr wrap="square" rtlCol="0">
            <a:spAutoFit/>
          </a:bodyPr>
          <a:lstStyle/>
          <a:p>
            <a:r>
              <a:rPr lang="en-US" sz="2000" b="1" dirty="0">
                <a:solidFill>
                  <a:srgbClr val="1FA3A8"/>
                </a:solidFill>
              </a:rPr>
              <a:t>YEARS</a:t>
            </a:r>
          </a:p>
          <a:p>
            <a:r>
              <a:rPr lang="en-US" sz="1400" dirty="0"/>
              <a:t>Brain changes can begin 15-20 years before the first symptom appears</a:t>
            </a:r>
          </a:p>
        </p:txBody>
      </p:sp>
      <p:sp>
        <p:nvSpPr>
          <p:cNvPr id="5" name="TextBox 4">
            <a:extLst>
              <a:ext uri="{FF2B5EF4-FFF2-40B4-BE49-F238E27FC236}">
                <a16:creationId xmlns:a16="http://schemas.microsoft.com/office/drawing/2014/main" id="{D737E6B6-A2CF-190E-D54B-9F899AEF5455}"/>
              </a:ext>
            </a:extLst>
          </p:cNvPr>
          <p:cNvSpPr txBox="1"/>
          <p:nvPr/>
        </p:nvSpPr>
        <p:spPr>
          <a:xfrm>
            <a:off x="3467512" y="1882884"/>
            <a:ext cx="2095500" cy="1046440"/>
          </a:xfrm>
          <a:prstGeom prst="rect">
            <a:avLst/>
          </a:prstGeom>
          <a:noFill/>
        </p:spPr>
        <p:txBody>
          <a:bodyPr wrap="square" rtlCol="0">
            <a:spAutoFit/>
          </a:bodyPr>
          <a:lstStyle/>
          <a:p>
            <a:r>
              <a:rPr lang="en-US" sz="2000" b="1" dirty="0">
                <a:solidFill>
                  <a:srgbClr val="1FA3A8"/>
                </a:solidFill>
              </a:rPr>
              <a:t>65+</a:t>
            </a:r>
          </a:p>
          <a:p>
            <a:r>
              <a:rPr lang="en-US" sz="1400" dirty="0"/>
              <a:t>Most cases are “late-onset,” with symptoms after age 65</a:t>
            </a:r>
          </a:p>
        </p:txBody>
      </p:sp>
      <p:sp>
        <p:nvSpPr>
          <p:cNvPr id="6" name="TextBox 5">
            <a:extLst>
              <a:ext uri="{FF2B5EF4-FFF2-40B4-BE49-F238E27FC236}">
                <a16:creationId xmlns:a16="http://schemas.microsoft.com/office/drawing/2014/main" id="{263B4317-87B9-D369-491C-61E1A30C2E43}"/>
              </a:ext>
            </a:extLst>
          </p:cNvPr>
          <p:cNvSpPr txBox="1"/>
          <p:nvPr/>
        </p:nvSpPr>
        <p:spPr>
          <a:xfrm>
            <a:off x="6189408" y="1872232"/>
            <a:ext cx="2413000" cy="1046440"/>
          </a:xfrm>
          <a:prstGeom prst="rect">
            <a:avLst/>
          </a:prstGeom>
          <a:noFill/>
        </p:spPr>
        <p:txBody>
          <a:bodyPr wrap="square" rtlCol="0">
            <a:spAutoFit/>
          </a:bodyPr>
          <a:lstStyle/>
          <a:p>
            <a:r>
              <a:rPr lang="en-US" sz="2000" b="1" dirty="0">
                <a:solidFill>
                  <a:srgbClr val="1FA3A8"/>
                </a:solidFill>
              </a:rPr>
              <a:t>40s-50s</a:t>
            </a:r>
          </a:p>
          <a:p>
            <a:r>
              <a:rPr lang="en-US" sz="1400" dirty="0"/>
              <a:t>Rare “early-onset” forms can begin as young as the 30s-50s</a:t>
            </a:r>
          </a:p>
        </p:txBody>
      </p:sp>
      <p:sp>
        <p:nvSpPr>
          <p:cNvPr id="7" name="TextBox 6">
            <a:extLst>
              <a:ext uri="{FF2B5EF4-FFF2-40B4-BE49-F238E27FC236}">
                <a16:creationId xmlns:a16="http://schemas.microsoft.com/office/drawing/2014/main" id="{4CC1E59B-A5F5-994C-9D11-9922B04EA085}"/>
              </a:ext>
            </a:extLst>
          </p:cNvPr>
          <p:cNvSpPr txBox="1"/>
          <p:nvPr/>
        </p:nvSpPr>
        <p:spPr>
          <a:xfrm>
            <a:off x="2740740" y="3152472"/>
            <a:ext cx="3810000" cy="279400"/>
          </a:xfrm>
          <a:prstGeom prst="rect">
            <a:avLst/>
          </a:prstGeom>
          <a:noFill/>
        </p:spPr>
        <p:txBody>
          <a:bodyPr wrap="square" rtlCol="0">
            <a:spAutoFit/>
          </a:bodyPr>
          <a:lstStyle/>
          <a:p>
            <a:r>
              <a:rPr lang="en-US" b="1" dirty="0"/>
              <a:t>How Doctors Detect It Today</a:t>
            </a:r>
          </a:p>
        </p:txBody>
      </p:sp>
      <p:sp>
        <p:nvSpPr>
          <p:cNvPr id="8" name="TextBox 7">
            <a:extLst>
              <a:ext uri="{FF2B5EF4-FFF2-40B4-BE49-F238E27FC236}">
                <a16:creationId xmlns:a16="http://schemas.microsoft.com/office/drawing/2014/main" id="{569D453F-8AFE-9086-2A06-DB94BAE8E9CF}"/>
              </a:ext>
            </a:extLst>
          </p:cNvPr>
          <p:cNvSpPr txBox="1"/>
          <p:nvPr/>
        </p:nvSpPr>
        <p:spPr>
          <a:xfrm>
            <a:off x="272844" y="3928808"/>
            <a:ext cx="2590800" cy="1231106"/>
          </a:xfrm>
          <a:prstGeom prst="rect">
            <a:avLst/>
          </a:prstGeom>
          <a:noFill/>
        </p:spPr>
        <p:txBody>
          <a:bodyPr wrap="square" rtlCol="0">
            <a:spAutoFit/>
          </a:bodyPr>
          <a:lstStyle/>
          <a:p>
            <a:r>
              <a:rPr lang="en-US" b="1" dirty="0">
                <a:solidFill>
                  <a:srgbClr val="1FA3A8"/>
                </a:solidFill>
              </a:rPr>
              <a:t>Cognitive Screening</a:t>
            </a:r>
            <a:endParaRPr lang="en-US" sz="1200" b="1" dirty="0">
              <a:solidFill>
                <a:srgbClr val="1FA3A8"/>
              </a:solidFill>
            </a:endParaRPr>
          </a:p>
          <a:p>
            <a:r>
              <a:rPr lang="en-US" sz="1400" dirty="0"/>
              <a:t>Brief memory &amp; thinking tests during a check-up including Medicare’s free annual cognitive assessment</a:t>
            </a:r>
          </a:p>
        </p:txBody>
      </p:sp>
      <p:sp>
        <p:nvSpPr>
          <p:cNvPr id="9" name="TextBox 8">
            <a:extLst>
              <a:ext uri="{FF2B5EF4-FFF2-40B4-BE49-F238E27FC236}">
                <a16:creationId xmlns:a16="http://schemas.microsoft.com/office/drawing/2014/main" id="{214AACD7-F865-3D9D-B4B2-349F867EE0A5}"/>
              </a:ext>
            </a:extLst>
          </p:cNvPr>
          <p:cNvSpPr txBox="1"/>
          <p:nvPr/>
        </p:nvSpPr>
        <p:spPr>
          <a:xfrm>
            <a:off x="3454400" y="3928808"/>
            <a:ext cx="2286000" cy="1015663"/>
          </a:xfrm>
          <a:prstGeom prst="rect">
            <a:avLst/>
          </a:prstGeom>
          <a:noFill/>
        </p:spPr>
        <p:txBody>
          <a:bodyPr wrap="square" rtlCol="0">
            <a:spAutoFit/>
          </a:bodyPr>
          <a:lstStyle/>
          <a:p>
            <a:r>
              <a:rPr lang="en-US" b="1" dirty="0">
                <a:solidFill>
                  <a:srgbClr val="1FA3A8"/>
                </a:solidFill>
              </a:rPr>
              <a:t>Brain Imaging</a:t>
            </a:r>
          </a:p>
          <a:p>
            <a:r>
              <a:rPr lang="en-US" sz="1400" dirty="0"/>
              <a:t>MRI or PET scans can reveal amyloid plaques in the brain</a:t>
            </a:r>
          </a:p>
        </p:txBody>
      </p:sp>
      <p:sp>
        <p:nvSpPr>
          <p:cNvPr id="10" name="TextBox 9">
            <a:extLst>
              <a:ext uri="{FF2B5EF4-FFF2-40B4-BE49-F238E27FC236}">
                <a16:creationId xmlns:a16="http://schemas.microsoft.com/office/drawing/2014/main" id="{2D880B40-56B1-050A-B5C5-78A4206BDC77}"/>
              </a:ext>
            </a:extLst>
          </p:cNvPr>
          <p:cNvSpPr txBox="1"/>
          <p:nvPr/>
        </p:nvSpPr>
        <p:spPr>
          <a:xfrm>
            <a:off x="6477000" y="3958304"/>
            <a:ext cx="2235200" cy="1231106"/>
          </a:xfrm>
          <a:prstGeom prst="rect">
            <a:avLst/>
          </a:prstGeom>
          <a:noFill/>
        </p:spPr>
        <p:txBody>
          <a:bodyPr wrap="square" rtlCol="0">
            <a:spAutoFit/>
          </a:bodyPr>
          <a:lstStyle/>
          <a:p>
            <a:r>
              <a:rPr lang="en-US" b="1" dirty="0">
                <a:solidFill>
                  <a:srgbClr val="1FA3A8"/>
                </a:solidFill>
              </a:rPr>
              <a:t>Biomarker Tests</a:t>
            </a:r>
          </a:p>
          <a:p>
            <a:r>
              <a:rPr lang="en-US" sz="1400" dirty="0"/>
              <a:t>Newer blood &amp; spinal-fluid tests detect Alzheimer’s proteins early</a:t>
            </a:r>
          </a:p>
        </p:txBody>
      </p:sp>
      <p:sp>
        <p:nvSpPr>
          <p:cNvPr id="11" name="TextBox 10">
            <a:extLst>
              <a:ext uri="{FF2B5EF4-FFF2-40B4-BE49-F238E27FC236}">
                <a16:creationId xmlns:a16="http://schemas.microsoft.com/office/drawing/2014/main" id="{C7113D1C-0C93-BF18-9970-8EDE775B699C}"/>
              </a:ext>
            </a:extLst>
          </p:cNvPr>
          <p:cNvSpPr txBox="1"/>
          <p:nvPr/>
        </p:nvSpPr>
        <p:spPr>
          <a:xfrm>
            <a:off x="609600" y="5816600"/>
            <a:ext cx="7924800" cy="482600"/>
          </a:xfrm>
          <a:prstGeom prst="rect">
            <a:avLst/>
          </a:prstGeom>
          <a:noFill/>
        </p:spPr>
        <p:txBody>
          <a:bodyPr wrap="square" rtlCol="0">
            <a:spAutoFit/>
          </a:bodyPr>
          <a:lstStyle/>
          <a:p>
            <a:r>
              <a:rPr lang="en-US" b="1" dirty="0">
                <a:solidFill>
                  <a:srgbClr val="FFC000"/>
                </a:solidFill>
              </a:rPr>
              <a:t>Early detection </a:t>
            </a:r>
            <a:r>
              <a:rPr lang="en-US" b="1" dirty="0">
                <a:solidFill>
                  <a:srgbClr val="1FA3A8"/>
                </a:solidFill>
              </a:rPr>
              <a:t>supports treatment, planning, &amp; care — the earlier, the better.</a:t>
            </a:r>
          </a:p>
        </p:txBody>
      </p:sp>
      <p:sp>
        <p:nvSpPr>
          <p:cNvPr id="23" name="BP10 title cleanup mask">
            <a:extLst>
              <a:ext uri="{FF2B5EF4-FFF2-40B4-BE49-F238E27FC236}">
                <a16:creationId xmlns:a16="http://schemas.microsoft.com/office/drawing/2014/main" id="{844E5231-7253-4383-A22A-AC87ACA01EB2}"/>
              </a:ext>
            </a:extLst>
          </p:cNvPr>
          <p:cNvSpPr/>
          <p:nvPr/>
        </p:nvSpPr>
        <p:spPr>
          <a:xfrm>
            <a:off x="812800" y="431800"/>
            <a:ext cx="7518400" cy="11938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4" name="BP10 clean title">
            <a:extLst>
              <a:ext uri="{FF2B5EF4-FFF2-40B4-BE49-F238E27FC236}">
                <a16:creationId xmlns:a16="http://schemas.microsoft.com/office/drawing/2014/main" id="{10BDE4E4-73F9-4E69-837C-8832CFF0047D}"/>
              </a:ext>
            </a:extLst>
          </p:cNvPr>
          <p:cNvSpPr txBox="1"/>
          <p:nvPr/>
        </p:nvSpPr>
        <p:spPr>
          <a:xfrm>
            <a:off x="305212" y="721038"/>
            <a:ext cx="6807200" cy="838200"/>
          </a:xfrm>
          <a:prstGeom prst="rect">
            <a:avLst/>
          </a:prstGeom>
          <a:noFill/>
        </p:spPr>
        <p:txBody>
          <a:bodyPr vertOverflow="overflow" vert="horz" wrap="square" rtlCol="0" anchor="ctr" anchorCtr="0">
            <a:normAutofit lnSpcReduction="10000"/>
          </a:bodyPr>
          <a:lstStyle/>
          <a:p>
            <a:pPr algn="l"/>
            <a:r>
              <a:rPr lang="en-US" sz="2600" b="1" dirty="0">
                <a:solidFill>
                  <a:srgbClr val="FFFFFF"/>
                </a:solidFill>
                <a:latin typeface="Georgia"/>
              </a:rPr>
              <a:t>HOW EARLY CAN IT BE
DETECTED? AT WHAT AGE?</a:t>
            </a:r>
          </a:p>
        </p:txBody>
      </p:sp>
    </p:spTree>
    <p:extLst>
      <p:ext uri="{BB962C8B-B14F-4D97-AF65-F5344CB8AC3E}">
        <p14:creationId xmlns:p14="http://schemas.microsoft.com/office/powerpoint/2010/main" val="85392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P11 dark background">
            <a:extLst>
              <a:ext uri="{FF2B5EF4-FFF2-40B4-BE49-F238E27FC236}">
                <a16:creationId xmlns:a16="http://schemas.microsoft.com/office/drawing/2014/main" id="{1033A432-F7F3-4098-A258-D814307E3DC6}"/>
              </a:ext>
            </a:extLst>
          </p:cNvPr>
          <p:cNvSpPr/>
          <p:nvPr/>
        </p:nvSpPr>
        <p:spPr>
          <a:xfrm>
            <a:off x="0" y="0"/>
            <a:ext cx="9144000" cy="68580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 name="TextBox 7">
            <a:extLst>
              <a:ext uri="{FF2B5EF4-FFF2-40B4-BE49-F238E27FC236}">
                <a16:creationId xmlns:a16="http://schemas.microsoft.com/office/drawing/2014/main" id="{D43971E9-EC21-4C36-800D-207C722B01FF}"/>
              </a:ext>
            </a:extLst>
          </p:cNvPr>
          <p:cNvSpPr txBox="1"/>
          <p:nvPr/>
        </p:nvSpPr>
        <p:spPr>
          <a:xfrm>
            <a:off x="381000" y="1211820"/>
            <a:ext cx="8382000" cy="304800"/>
          </a:xfrm>
          <a:prstGeom prst="rect">
            <a:avLst/>
          </a:prstGeom>
          <a:noFill/>
        </p:spPr>
        <p:txBody>
          <a:bodyPr vertOverflow="overflow" vert="horz" wrap="square" rtlCol="0" anchor="t">
            <a:noAutofit/>
          </a:bodyPr>
          <a:lstStyle/>
          <a:p>
            <a:pPr algn="l"/>
            <a:r>
              <a:rPr lang="en-US" sz="1400" i="1" dirty="0">
                <a:solidFill>
                  <a:srgbClr val="1FA3A8"/>
                </a:solidFill>
              </a:rPr>
              <a:t>Use the right medication for the right goal: slow disease vs. manage symptoms.</a:t>
            </a:r>
          </a:p>
        </p:txBody>
      </p:sp>
      <p:sp>
        <p:nvSpPr>
          <p:cNvPr id="9" name="Rectangle: Rounded Corners 8">
            <a:extLst>
              <a:ext uri="{FF2B5EF4-FFF2-40B4-BE49-F238E27FC236}">
                <a16:creationId xmlns:a16="http://schemas.microsoft.com/office/drawing/2014/main" id="{239DE043-CD36-4BAF-9C3E-3961C2624361}"/>
              </a:ext>
            </a:extLst>
          </p:cNvPr>
          <p:cNvSpPr/>
          <p:nvPr/>
        </p:nvSpPr>
        <p:spPr>
          <a:xfrm>
            <a:off x="381000" y="1603472"/>
            <a:ext cx="4127500" cy="1651000"/>
          </a:xfrm>
          <a:prstGeom prst="roundRect">
            <a:avLst/>
          </a:prstGeom>
          <a:solidFill>
            <a:srgbClr val="0E3A4D">
              <a:alpha val="68000"/>
            </a:srgbClr>
          </a:solidFill>
          <a:ln w="5080" cap="flat" cmpd="sng" algn="ctr">
            <a:solidFill>
              <a:srgbClr val="31C6C8">
                <a:alpha val="52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t" anchorCtr="0">
            <a:noAutofit/>
          </a:bodyPr>
          <a:lstStyle/>
          <a:p>
            <a:pPr>
              <a:spcAft>
                <a:spcPts val="160"/>
              </a:spcAft>
            </a:pPr>
            <a:r>
              <a:rPr lang="en-US" sz="1600" b="1" i="1" dirty="0">
                <a:solidFill>
                  <a:srgbClr val="31C6C8"/>
                </a:solidFill>
              </a:rPr>
              <a:t>Disease-modifying</a:t>
            </a:r>
          </a:p>
          <a:p>
            <a:pPr>
              <a:spcAft>
                <a:spcPts val="150"/>
              </a:spcAft>
            </a:pPr>
            <a:r>
              <a:rPr lang="en-US" sz="1400" b="1" dirty="0">
                <a:solidFill>
                  <a:srgbClr val="FFFFFF"/>
                </a:solidFill>
              </a:rPr>
              <a:t>Leqembi (lecanemab)</a:t>
            </a:r>
          </a:p>
          <a:p>
            <a:pPr marL="285750" indent="-171450">
              <a:spcAft>
                <a:spcPts val="140"/>
              </a:spcAft>
              <a:buFont typeface="Arial"/>
              <a:buChar char="•"/>
            </a:pPr>
            <a:r>
              <a:rPr lang="en-US" sz="1400" dirty="0">
                <a:solidFill>
                  <a:srgbClr val="F3F7F8"/>
                </a:solidFill>
              </a:rPr>
              <a:t>Slows decline modestly in early Alzheimer’s</a:t>
            </a:r>
          </a:p>
          <a:p>
            <a:pPr marL="285750" indent="-171450">
              <a:spcAft>
                <a:spcPts val="140"/>
              </a:spcAft>
              <a:buFont typeface="Arial"/>
              <a:buChar char="•"/>
            </a:pPr>
            <a:r>
              <a:rPr lang="en-US" sz="1400" dirty="0">
                <a:solidFill>
                  <a:srgbClr val="F3F7F8"/>
                </a:solidFill>
              </a:rPr>
              <a:t>IV every 2 weeks</a:t>
            </a:r>
          </a:p>
          <a:p>
            <a:pPr marL="285750" indent="-171450">
              <a:spcAft>
                <a:spcPts val="140"/>
              </a:spcAft>
              <a:buFont typeface="Arial"/>
              <a:buChar char="•"/>
            </a:pPr>
            <a:r>
              <a:rPr lang="en-US" sz="1400" dirty="0">
                <a:solidFill>
                  <a:srgbClr val="F3F7F8"/>
                </a:solidFill>
              </a:rPr>
              <a:t>Doesn’t cure or reverse the disease</a:t>
            </a:r>
          </a:p>
        </p:txBody>
      </p:sp>
      <p:sp>
        <p:nvSpPr>
          <p:cNvPr id="10" name="Rectangle: Rounded Corners 9">
            <a:extLst>
              <a:ext uri="{FF2B5EF4-FFF2-40B4-BE49-F238E27FC236}">
                <a16:creationId xmlns:a16="http://schemas.microsoft.com/office/drawing/2014/main" id="{FD668F65-E585-4284-85C5-3A367C3091AC}"/>
              </a:ext>
            </a:extLst>
          </p:cNvPr>
          <p:cNvSpPr/>
          <p:nvPr/>
        </p:nvSpPr>
        <p:spPr>
          <a:xfrm>
            <a:off x="4635500" y="1603472"/>
            <a:ext cx="4127500" cy="1651000"/>
          </a:xfrm>
          <a:prstGeom prst="roundRect">
            <a:avLst/>
          </a:prstGeom>
          <a:solidFill>
            <a:srgbClr val="0E3A4D">
              <a:alpha val="68000"/>
            </a:srgbClr>
          </a:solidFill>
          <a:ln w="5080" cap="flat" cmpd="sng" algn="ctr">
            <a:solidFill>
              <a:srgbClr val="31C6C8">
                <a:alpha val="52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t" anchorCtr="0">
            <a:noAutofit/>
          </a:bodyPr>
          <a:lstStyle/>
          <a:p>
            <a:pPr>
              <a:spcAft>
                <a:spcPts val="160"/>
              </a:spcAft>
            </a:pPr>
            <a:r>
              <a:rPr lang="en-US" sz="1600" b="1" i="1" dirty="0">
                <a:solidFill>
                  <a:srgbClr val="31C6C8"/>
                </a:solidFill>
              </a:rPr>
              <a:t>Disease-modifying</a:t>
            </a:r>
          </a:p>
          <a:p>
            <a:pPr>
              <a:spcAft>
                <a:spcPts val="150"/>
              </a:spcAft>
            </a:pPr>
            <a:r>
              <a:rPr lang="en-US" sz="1400" b="1" dirty="0">
                <a:solidFill>
                  <a:srgbClr val="FFFFFF"/>
                </a:solidFill>
              </a:rPr>
              <a:t>Kisunla (donanemab)</a:t>
            </a:r>
          </a:p>
          <a:p>
            <a:pPr marL="285750" indent="-171450">
              <a:spcAft>
                <a:spcPts val="140"/>
              </a:spcAft>
              <a:buFont typeface="Arial"/>
              <a:buChar char="•"/>
            </a:pPr>
            <a:r>
              <a:rPr lang="en-US" sz="1400" dirty="0">
                <a:solidFill>
                  <a:srgbClr val="F3F7F8"/>
                </a:solidFill>
              </a:rPr>
              <a:t>Slows progression modestly in early Alzheimer’s</a:t>
            </a:r>
          </a:p>
          <a:p>
            <a:pPr marL="285750" indent="-171450">
              <a:spcAft>
                <a:spcPts val="140"/>
              </a:spcAft>
              <a:buFont typeface="Arial"/>
              <a:buChar char="•"/>
            </a:pPr>
            <a:r>
              <a:rPr lang="en-US" sz="1400" dirty="0">
                <a:solidFill>
                  <a:srgbClr val="F3F7F8"/>
                </a:solidFill>
              </a:rPr>
              <a:t>Once-monthly IV</a:t>
            </a:r>
          </a:p>
          <a:p>
            <a:pPr marL="285750" indent="-171450">
              <a:spcAft>
                <a:spcPts val="140"/>
              </a:spcAft>
              <a:buFont typeface="Arial"/>
              <a:buChar char="•"/>
            </a:pPr>
            <a:r>
              <a:rPr lang="en-US" sz="1400" dirty="0">
                <a:solidFill>
                  <a:srgbClr val="F3F7F8"/>
                </a:solidFill>
              </a:rPr>
              <a:t>Needs monitoring for swelling/bleeds</a:t>
            </a:r>
          </a:p>
        </p:txBody>
      </p:sp>
      <p:sp>
        <p:nvSpPr>
          <p:cNvPr id="11" name="Rectangle: Rounded Corners 10">
            <a:extLst>
              <a:ext uri="{FF2B5EF4-FFF2-40B4-BE49-F238E27FC236}">
                <a16:creationId xmlns:a16="http://schemas.microsoft.com/office/drawing/2014/main" id="{ED884296-AE7A-4FFF-AB91-EAF47EB4D6C6}"/>
              </a:ext>
            </a:extLst>
          </p:cNvPr>
          <p:cNvSpPr/>
          <p:nvPr/>
        </p:nvSpPr>
        <p:spPr>
          <a:xfrm>
            <a:off x="381000" y="3381472"/>
            <a:ext cx="4127500" cy="1651000"/>
          </a:xfrm>
          <a:prstGeom prst="roundRect">
            <a:avLst/>
          </a:prstGeom>
          <a:solidFill>
            <a:srgbClr val="0E3A4D">
              <a:alpha val="68000"/>
            </a:srgbClr>
          </a:solidFill>
          <a:ln w="5080" cap="flat" cmpd="sng" algn="ctr">
            <a:solidFill>
              <a:srgbClr val="31C6C8">
                <a:alpha val="52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t" anchorCtr="0">
            <a:noAutofit/>
          </a:bodyPr>
          <a:lstStyle/>
          <a:p>
            <a:pPr>
              <a:spcAft>
                <a:spcPts val="160"/>
              </a:spcAft>
            </a:pPr>
            <a:r>
              <a:rPr lang="en-US" sz="1600" b="1" i="1" dirty="0">
                <a:solidFill>
                  <a:srgbClr val="31C6C8"/>
                </a:solidFill>
              </a:rPr>
              <a:t>Symptom support</a:t>
            </a:r>
          </a:p>
          <a:p>
            <a:pPr>
              <a:spcAft>
                <a:spcPts val="150"/>
              </a:spcAft>
            </a:pPr>
            <a:r>
              <a:rPr lang="en-US" sz="1400" b="1" dirty="0">
                <a:solidFill>
                  <a:srgbClr val="FFFFFF"/>
                </a:solidFill>
              </a:rPr>
              <a:t>Aricept + Namenda</a:t>
            </a:r>
          </a:p>
          <a:p>
            <a:pPr marL="285750" indent="-171450">
              <a:spcAft>
                <a:spcPts val="140"/>
              </a:spcAft>
              <a:buFont typeface="Arial"/>
              <a:buChar char="•"/>
            </a:pPr>
            <a:r>
              <a:rPr lang="en-US" sz="1400" dirty="0">
                <a:solidFill>
                  <a:srgbClr val="F3F7F8"/>
                </a:solidFill>
              </a:rPr>
              <a:t>May support cognition/function</a:t>
            </a:r>
          </a:p>
          <a:p>
            <a:pPr marL="285750" indent="-171450">
              <a:spcAft>
                <a:spcPts val="140"/>
              </a:spcAft>
              <a:buFont typeface="Arial"/>
              <a:buChar char="•"/>
            </a:pPr>
            <a:r>
              <a:rPr lang="en-US" sz="1400" dirty="0">
                <a:solidFill>
                  <a:srgbClr val="F3F7F8"/>
                </a:solidFill>
              </a:rPr>
              <a:t>Fit depends on disease stage</a:t>
            </a:r>
          </a:p>
          <a:p>
            <a:pPr marL="285750" indent="-171450">
              <a:spcAft>
                <a:spcPts val="140"/>
              </a:spcAft>
              <a:buFont typeface="Arial"/>
              <a:buChar char="•"/>
            </a:pPr>
            <a:r>
              <a:rPr lang="en-US" sz="1400" dirty="0">
                <a:solidFill>
                  <a:srgbClr val="F3F7F8"/>
                </a:solidFill>
              </a:rPr>
              <a:t>Doesn’t slow the underlying disease</a:t>
            </a:r>
          </a:p>
        </p:txBody>
      </p:sp>
      <p:sp>
        <p:nvSpPr>
          <p:cNvPr id="12" name="Rectangle: Rounded Corners 11">
            <a:extLst>
              <a:ext uri="{FF2B5EF4-FFF2-40B4-BE49-F238E27FC236}">
                <a16:creationId xmlns:a16="http://schemas.microsoft.com/office/drawing/2014/main" id="{035CEA17-07B1-4BF5-9C24-51924F2A7EE5}"/>
              </a:ext>
            </a:extLst>
          </p:cNvPr>
          <p:cNvSpPr/>
          <p:nvPr/>
        </p:nvSpPr>
        <p:spPr>
          <a:xfrm>
            <a:off x="4635500" y="3381472"/>
            <a:ext cx="4127500" cy="1651000"/>
          </a:xfrm>
          <a:prstGeom prst="roundRect">
            <a:avLst/>
          </a:prstGeom>
          <a:solidFill>
            <a:srgbClr val="0E3A4D">
              <a:alpha val="68000"/>
            </a:srgbClr>
          </a:solidFill>
          <a:ln w="5080" cap="flat" cmpd="sng" algn="ctr">
            <a:solidFill>
              <a:srgbClr val="31C6C8">
                <a:alpha val="52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t" anchorCtr="0">
            <a:noAutofit/>
          </a:bodyPr>
          <a:lstStyle/>
          <a:p>
            <a:pPr>
              <a:spcAft>
                <a:spcPts val="160"/>
              </a:spcAft>
            </a:pPr>
            <a:r>
              <a:rPr lang="en-US" sz="1600" b="1" i="1" dirty="0">
                <a:solidFill>
                  <a:srgbClr val="31C6C8"/>
                </a:solidFill>
              </a:rPr>
              <a:t>Behavior / agitation</a:t>
            </a:r>
          </a:p>
          <a:p>
            <a:pPr>
              <a:spcAft>
                <a:spcPts val="150"/>
              </a:spcAft>
            </a:pPr>
            <a:r>
              <a:rPr lang="en-US" sz="1400" b="1" dirty="0">
                <a:solidFill>
                  <a:srgbClr val="FFFFFF"/>
                </a:solidFill>
              </a:rPr>
              <a:t>Auvelity + Nuplazid context</a:t>
            </a:r>
          </a:p>
          <a:p>
            <a:pPr marL="285750" indent="-171450">
              <a:spcAft>
                <a:spcPts val="140"/>
              </a:spcAft>
              <a:buFont typeface="Arial"/>
              <a:buChar char="•"/>
            </a:pPr>
            <a:r>
              <a:rPr lang="en-US" sz="1400" dirty="0">
                <a:solidFill>
                  <a:srgbClr val="F3F7F8"/>
                </a:solidFill>
              </a:rPr>
              <a:t>Auvelity targets Alzheimer’s agitation</a:t>
            </a:r>
          </a:p>
          <a:p>
            <a:pPr marL="285750" indent="-171450">
              <a:spcAft>
                <a:spcPts val="140"/>
              </a:spcAft>
              <a:buFont typeface="Arial"/>
              <a:buChar char="•"/>
            </a:pPr>
            <a:r>
              <a:rPr lang="en-US" sz="1400" dirty="0">
                <a:solidFill>
                  <a:srgbClr val="F3F7F8"/>
                </a:solidFill>
              </a:rPr>
              <a:t>Nuplazid is for Parkinson’s psychosis</a:t>
            </a:r>
          </a:p>
          <a:p>
            <a:pPr marL="285750" indent="-171450">
              <a:spcAft>
                <a:spcPts val="140"/>
              </a:spcAft>
              <a:buFont typeface="Arial"/>
              <a:buChar char="•"/>
            </a:pPr>
            <a:r>
              <a:rPr lang="en-US" sz="1400" dirty="0">
                <a:solidFill>
                  <a:srgbClr val="F3F7F8"/>
                </a:solidFill>
              </a:rPr>
              <a:t>Neither is disease-modifying</a:t>
            </a:r>
          </a:p>
        </p:txBody>
      </p:sp>
      <p:sp>
        <p:nvSpPr>
          <p:cNvPr id="13" name="Rectangle: Rounded Corners 12">
            <a:extLst>
              <a:ext uri="{FF2B5EF4-FFF2-40B4-BE49-F238E27FC236}">
                <a16:creationId xmlns:a16="http://schemas.microsoft.com/office/drawing/2014/main" id="{F714A044-4709-4666-B692-7F9447D37EBD}"/>
              </a:ext>
            </a:extLst>
          </p:cNvPr>
          <p:cNvSpPr/>
          <p:nvPr/>
        </p:nvSpPr>
        <p:spPr>
          <a:xfrm>
            <a:off x="381000" y="5338916"/>
            <a:ext cx="8382000" cy="1112684"/>
          </a:xfrm>
          <a:prstGeom prst="roundRect">
            <a:avLst/>
          </a:prstGeom>
          <a:noFill/>
          <a:ln w="6350" cap="flat" cmpd="sng" algn="ctr">
            <a:solidFill>
              <a:srgbClr val="FFD200">
                <a:alpha val="65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t" anchorCtr="0">
            <a:noAutofit/>
          </a:bodyPr>
          <a:lstStyle/>
          <a:p>
            <a:pPr>
              <a:spcAft>
                <a:spcPts val="160"/>
              </a:spcAft>
            </a:pPr>
            <a:r>
              <a:rPr lang="en-US" sz="1600" b="1" dirty="0">
                <a:solidFill>
                  <a:srgbClr val="FFD200"/>
                </a:solidFill>
              </a:rPr>
              <a:t>What it does / doesn’t do</a:t>
            </a:r>
          </a:p>
          <a:p>
            <a:pPr>
              <a:spcAft>
                <a:spcPts val="80"/>
              </a:spcAft>
            </a:pPr>
            <a:r>
              <a:rPr lang="en-US" sz="1400" b="1" dirty="0">
                <a:solidFill>
                  <a:srgbClr val="FFD200"/>
                </a:solidFill>
              </a:rPr>
              <a:t>Does: </a:t>
            </a:r>
            <a:r>
              <a:rPr lang="en-US" sz="1400" dirty="0">
                <a:solidFill>
                  <a:srgbClr val="F3F7F8"/>
                </a:solidFill>
              </a:rPr>
              <a:t>can modestly slow early-stage decline and ease selected symptoms.</a:t>
            </a:r>
          </a:p>
          <a:p>
            <a:r>
              <a:rPr lang="en-US" sz="1400" b="1" dirty="0">
                <a:solidFill>
                  <a:srgbClr val="FFD200"/>
                </a:solidFill>
              </a:rPr>
              <a:t>Doesn’t: </a:t>
            </a:r>
            <a:r>
              <a:rPr lang="en-US" sz="1400" dirty="0">
                <a:solidFill>
                  <a:srgbClr val="F3F7F8"/>
                </a:solidFill>
              </a:rPr>
              <a:t>cure Alzheimer’s, reverse damage, or remove the need for early diagnosis and risk monitoring.</a:t>
            </a:r>
          </a:p>
        </p:txBody>
      </p:sp>
      <p:sp>
        <p:nvSpPr>
          <p:cNvPr id="6" name="BP11 clean title">
            <a:extLst>
              <a:ext uri="{FF2B5EF4-FFF2-40B4-BE49-F238E27FC236}">
                <a16:creationId xmlns:a16="http://schemas.microsoft.com/office/drawing/2014/main" id="{A7DC1818-AD5E-4849-A9A8-A9E5E62987B8}"/>
              </a:ext>
            </a:extLst>
          </p:cNvPr>
          <p:cNvSpPr txBox="1"/>
          <p:nvPr/>
        </p:nvSpPr>
        <p:spPr>
          <a:xfrm>
            <a:off x="381000" y="367585"/>
            <a:ext cx="8600768" cy="861435"/>
          </a:xfrm>
          <a:prstGeom prst="rect">
            <a:avLst/>
          </a:prstGeom>
          <a:noFill/>
        </p:spPr>
        <p:txBody>
          <a:bodyPr vertOverflow="overflow" vert="horz" wrap="square" rtlCol="0" anchor="t">
            <a:noAutofit/>
          </a:bodyPr>
          <a:lstStyle/>
          <a:p>
            <a:pPr algn="l"/>
            <a:r>
              <a:rPr lang="en-US" sz="2600" b="1" dirty="0">
                <a:solidFill>
                  <a:srgbClr val="FFFFFF"/>
                </a:solidFill>
                <a:latin typeface="Georgia"/>
              </a:rPr>
              <a:t>MEDICATION CAN SLOW DECLINE — BUT IT IS NOT A CURE</a:t>
            </a:r>
          </a:p>
        </p:txBody>
      </p:sp>
      <p:sp>
        <p:nvSpPr>
          <p:cNvPr id="15" name="TextBox 14">
            <a:extLst>
              <a:ext uri="{FF2B5EF4-FFF2-40B4-BE49-F238E27FC236}">
                <a16:creationId xmlns:a16="http://schemas.microsoft.com/office/drawing/2014/main" id="{4D7812F1-DA57-4BED-E4BF-66F9E20C47DE}"/>
              </a:ext>
            </a:extLst>
          </p:cNvPr>
          <p:cNvSpPr txBox="1"/>
          <p:nvPr/>
        </p:nvSpPr>
        <p:spPr>
          <a:xfrm>
            <a:off x="412948" y="23558"/>
            <a:ext cx="1592826" cy="369332"/>
          </a:xfrm>
          <a:prstGeom prst="rect">
            <a:avLst/>
          </a:prstGeom>
          <a:noFill/>
        </p:spPr>
        <p:txBody>
          <a:bodyPr wrap="square" rtlCol="0">
            <a:spAutoFit/>
          </a:bodyPr>
          <a:lstStyle/>
          <a:p>
            <a:r>
              <a:rPr lang="en-US" b="1" dirty="0">
                <a:solidFill>
                  <a:srgbClr val="1FA3A8"/>
                </a:solidFill>
              </a:rPr>
              <a:t>Question 3</a:t>
            </a:r>
          </a:p>
        </p:txBody>
      </p:sp>
    </p:spTree>
    <p:extLst>
      <p:ext uri="{BB962C8B-B14F-4D97-AF65-F5344CB8AC3E}">
        <p14:creationId xmlns:p14="http://schemas.microsoft.com/office/powerpoint/2010/main" val="22263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P12 dark background">
            <a:extLst>
              <a:ext uri="{FF2B5EF4-FFF2-40B4-BE49-F238E27FC236}">
                <a16:creationId xmlns:a16="http://schemas.microsoft.com/office/drawing/2014/main" id="{2E2CE6DD-A935-4155-AC06-47F5BD296D2D}"/>
              </a:ext>
            </a:extLst>
          </p:cNvPr>
          <p:cNvSpPr/>
          <p:nvPr/>
        </p:nvSpPr>
        <p:spPr>
          <a:xfrm>
            <a:off x="0" y="0"/>
            <a:ext cx="9144000" cy="68580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 name="Hereditary subtitle band">
            <a:extLst>
              <a:ext uri="{FF2B5EF4-FFF2-40B4-BE49-F238E27FC236}">
                <a16:creationId xmlns:a16="http://schemas.microsoft.com/office/drawing/2014/main" id="{FC8E6D16-46F5-47B1-85C9-FD47F24273AB}"/>
              </a:ext>
            </a:extLst>
          </p:cNvPr>
          <p:cNvSpPr/>
          <p:nvPr/>
        </p:nvSpPr>
        <p:spPr>
          <a:xfrm>
            <a:off x="558800" y="1219200"/>
            <a:ext cx="8026400" cy="711200"/>
          </a:xfrm>
          <a:prstGeom prst="rect">
            <a:avLst/>
          </a:prstGeom>
          <a:solidFill>
            <a:srgbClr val="0A3A46"/>
          </a:solidFill>
          <a:ln w="15875"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0" name="Deterministic genes panel">
            <a:extLst>
              <a:ext uri="{FF2B5EF4-FFF2-40B4-BE49-F238E27FC236}">
                <a16:creationId xmlns:a16="http://schemas.microsoft.com/office/drawing/2014/main" id="{29A4EE6D-3C68-4492-BF57-57C9F8CDB7B1}"/>
              </a:ext>
            </a:extLst>
          </p:cNvPr>
          <p:cNvSpPr/>
          <p:nvPr/>
        </p:nvSpPr>
        <p:spPr>
          <a:xfrm>
            <a:off x="4749800" y="2159000"/>
            <a:ext cx="3835400" cy="3987800"/>
          </a:xfrm>
          <a:prstGeom prst="rect">
            <a:avLst/>
          </a:prstGeom>
          <a:solidFill>
            <a:srgbClr val="0B4652"/>
          </a:solidFill>
          <a:ln w="15875"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 name="Risk genes panel">
            <a:extLst>
              <a:ext uri="{FF2B5EF4-FFF2-40B4-BE49-F238E27FC236}">
                <a16:creationId xmlns:a16="http://schemas.microsoft.com/office/drawing/2014/main" id="{90CED9BB-BC42-43BC-BD7B-6CBCA61656C6}"/>
              </a:ext>
            </a:extLst>
          </p:cNvPr>
          <p:cNvSpPr/>
          <p:nvPr/>
        </p:nvSpPr>
        <p:spPr>
          <a:xfrm>
            <a:off x="558800" y="2159000"/>
            <a:ext cx="3835400" cy="3987800"/>
          </a:xfrm>
          <a:prstGeom prst="rect">
            <a:avLst/>
          </a:prstGeom>
          <a:solidFill>
            <a:srgbClr val="0B4652"/>
          </a:solidFill>
          <a:ln w="15875"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 name="TextBox 3">
            <a:extLst>
              <a:ext uri="{FF2B5EF4-FFF2-40B4-BE49-F238E27FC236}">
                <a16:creationId xmlns:a16="http://schemas.microsoft.com/office/drawing/2014/main" id="{DBBF0FA4-104C-6855-8452-3D1206337A96}"/>
              </a:ext>
            </a:extLst>
          </p:cNvPr>
          <p:cNvSpPr txBox="1"/>
          <p:nvPr/>
        </p:nvSpPr>
        <p:spPr>
          <a:xfrm>
            <a:off x="787400" y="1312608"/>
            <a:ext cx="7569200" cy="457200"/>
          </a:xfrm>
          <a:prstGeom prst="rect">
            <a:avLst/>
          </a:prstGeom>
          <a:noFill/>
        </p:spPr>
        <p:txBody>
          <a:bodyPr wrap="square" rtlCol="0">
            <a:noAutofit/>
          </a:bodyPr>
          <a:lstStyle/>
          <a:p>
            <a:r>
              <a:rPr lang="en-US" sz="1700" b="1" dirty="0">
                <a:latin typeface="Georgia"/>
              </a:rPr>
              <a:t>Mostly no — genes raise risk but rarely guarantee the disease. Family history is one factor among many.</a:t>
            </a:r>
          </a:p>
        </p:txBody>
      </p:sp>
      <p:sp>
        <p:nvSpPr>
          <p:cNvPr id="5" name="TextBox 4">
            <a:extLst>
              <a:ext uri="{FF2B5EF4-FFF2-40B4-BE49-F238E27FC236}">
                <a16:creationId xmlns:a16="http://schemas.microsoft.com/office/drawing/2014/main" id="{9AB5236E-7F33-8CE9-CDC8-F887EDAF2736}"/>
              </a:ext>
            </a:extLst>
          </p:cNvPr>
          <p:cNvSpPr txBox="1"/>
          <p:nvPr/>
        </p:nvSpPr>
        <p:spPr>
          <a:xfrm>
            <a:off x="863600" y="2904612"/>
            <a:ext cx="3225800" cy="2794000"/>
          </a:xfrm>
          <a:prstGeom prst="rect">
            <a:avLst/>
          </a:prstGeom>
          <a:noFill/>
        </p:spPr>
        <p:txBody>
          <a:bodyPr wrap="square" rtlCol="0">
            <a:noAutofit/>
          </a:bodyPr>
          <a:lstStyle/>
          <a:p>
            <a:pPr>
              <a:lnSpc>
                <a:spcPct val="150000"/>
              </a:lnSpc>
            </a:pPr>
            <a:r>
              <a:rPr lang="en-US" sz="1400" dirty="0">
                <a:solidFill>
                  <a:srgbClr val="FFFFFF"/>
                </a:solidFill>
                <a:latin typeface="Georgia"/>
              </a:rPr>
              <a:t>APOE-e4 changes odds — not destiny.
• One copy: lifetime risk rises modestly (15–20%)
• Two copies: higher risk, still not certain
• Many people with e4 never develop Alzheimer’s</a:t>
            </a:r>
            <a:r>
              <a:rPr lang="en-US" sz="1350" dirty="0">
                <a:solidFill>
                  <a:srgbClr val="FFFFFF"/>
                </a:solidFill>
                <a:latin typeface="Georgia"/>
              </a:rPr>
              <a:t>
</a:t>
            </a:r>
          </a:p>
          <a:p>
            <a:r>
              <a:rPr lang="en-US" sz="1400" dirty="0">
                <a:solidFill>
                  <a:srgbClr val="FFC000"/>
                </a:solidFill>
                <a:latin typeface="Georgia"/>
              </a:rPr>
              <a:t>Lifestyle + family history matter more than any single gene</a:t>
            </a:r>
          </a:p>
        </p:txBody>
      </p:sp>
      <p:sp>
        <p:nvSpPr>
          <p:cNvPr id="6" name="TextBox 5">
            <a:extLst>
              <a:ext uri="{FF2B5EF4-FFF2-40B4-BE49-F238E27FC236}">
                <a16:creationId xmlns:a16="http://schemas.microsoft.com/office/drawing/2014/main" id="{6F1A9B90-D4A5-91EB-81DA-66EDD719CE24}"/>
              </a:ext>
            </a:extLst>
          </p:cNvPr>
          <p:cNvSpPr txBox="1"/>
          <p:nvPr/>
        </p:nvSpPr>
        <p:spPr>
          <a:xfrm>
            <a:off x="5054600" y="2727637"/>
            <a:ext cx="3225800" cy="2921000"/>
          </a:xfrm>
          <a:prstGeom prst="rect">
            <a:avLst/>
          </a:prstGeom>
          <a:noFill/>
        </p:spPr>
        <p:txBody>
          <a:bodyPr wrap="square" rtlCol="0">
            <a:noAutofit/>
          </a:bodyPr>
          <a:lstStyle/>
          <a:p>
            <a:pPr>
              <a:lnSpc>
                <a:spcPct val="150000"/>
              </a:lnSpc>
            </a:pPr>
            <a:r>
              <a:rPr lang="en-US" sz="1400" dirty="0">
                <a:solidFill>
                  <a:srgbClr val="FFFFFF"/>
                </a:solidFill>
                <a:latin typeface="Georgia"/>
              </a:rPr>
              <a:t>Rare variants can directly cause disease.
• ≤1% of Alzheimer’s cases
• Usually early-onset (40s–50s)
• Run in a few hundred families worldwide
• Child has 50% chance of inheriting variant</a:t>
            </a:r>
            <a:r>
              <a:rPr lang="en-US" sz="1350" dirty="0">
                <a:solidFill>
                  <a:srgbClr val="FFFFFF"/>
                </a:solidFill>
                <a:latin typeface="Georgia"/>
              </a:rPr>
              <a:t>
</a:t>
            </a:r>
          </a:p>
          <a:p>
            <a:r>
              <a:rPr lang="en-US" sz="1400" dirty="0">
                <a:solidFill>
                  <a:srgbClr val="FFC000"/>
                </a:solidFill>
                <a:latin typeface="Georgia"/>
              </a:rPr>
              <a:t>Ask a genetic counselor if close relatives had early-onset dementia</a:t>
            </a:r>
          </a:p>
        </p:txBody>
      </p:sp>
      <p:sp>
        <p:nvSpPr>
          <p:cNvPr id="2" name="Title 1">
            <a:extLst>
              <a:ext uri="{FF2B5EF4-FFF2-40B4-BE49-F238E27FC236}">
                <a16:creationId xmlns:a16="http://schemas.microsoft.com/office/drawing/2014/main" id="{7B67975C-C163-9C0B-E27F-4E9AFE1F6768}"/>
              </a:ext>
            </a:extLst>
          </p:cNvPr>
          <p:cNvSpPr>
            <a:spLocks noGrp="1"/>
          </p:cNvSpPr>
          <p:nvPr>
            <p:ph type="title"/>
          </p:nvPr>
        </p:nvSpPr>
        <p:spPr>
          <a:xfrm>
            <a:off x="2794000" y="457200"/>
            <a:ext cx="5334000" cy="558800"/>
          </a:xfrm>
        </p:spPr>
        <p:txBody>
          <a:bodyPr wrap="square">
            <a:noAutofit/>
          </a:bodyPr>
          <a:lstStyle/>
          <a:p>
            <a:r>
              <a:rPr lang="en-US" sz="2900" dirty="0">
                <a:solidFill>
                  <a:srgbClr val="FFFFFF"/>
                </a:solidFill>
                <a:latin typeface="Georgia"/>
              </a:rPr>
              <a:t>Is it hereditary?</a:t>
            </a:r>
          </a:p>
        </p:txBody>
      </p:sp>
      <p:sp>
        <p:nvSpPr>
          <p:cNvPr id="3" name="TextBox 2">
            <a:extLst>
              <a:ext uri="{FF2B5EF4-FFF2-40B4-BE49-F238E27FC236}">
                <a16:creationId xmlns:a16="http://schemas.microsoft.com/office/drawing/2014/main" id="{BAC241DA-7F6C-7DEF-E71E-A7CD8BD6C5F1}"/>
              </a:ext>
            </a:extLst>
          </p:cNvPr>
          <p:cNvSpPr txBox="1"/>
          <p:nvPr/>
        </p:nvSpPr>
        <p:spPr>
          <a:xfrm>
            <a:off x="381000" y="77845"/>
            <a:ext cx="1778000" cy="304800"/>
          </a:xfrm>
          <a:prstGeom prst="rect">
            <a:avLst/>
          </a:prstGeom>
          <a:noFill/>
        </p:spPr>
        <p:txBody>
          <a:bodyPr wrap="square" rtlCol="0">
            <a:noAutofit/>
          </a:bodyPr>
          <a:lstStyle/>
          <a:p>
            <a:r>
              <a:rPr lang="en-US" b="1" dirty="0">
                <a:solidFill>
                  <a:srgbClr val="1FA3A8"/>
                </a:solidFill>
                <a:latin typeface="Georgia"/>
              </a:rPr>
              <a:t>Question 4</a:t>
            </a:r>
          </a:p>
        </p:txBody>
      </p:sp>
      <p:sp>
        <p:nvSpPr>
          <p:cNvPr id="12" name="Rectangle 11">
            <a:extLst>
              <a:ext uri="{FF2B5EF4-FFF2-40B4-BE49-F238E27FC236}">
                <a16:creationId xmlns:a16="http://schemas.microsoft.com/office/drawing/2014/main" id="{8746E207-53A2-47A7-B445-BA102D2BBF96}"/>
              </a:ext>
            </a:extLst>
          </p:cNvPr>
          <p:cNvSpPr/>
          <p:nvPr/>
        </p:nvSpPr>
        <p:spPr>
          <a:xfrm>
            <a:off x="762000" y="2269616"/>
            <a:ext cx="3429000" cy="457200"/>
          </a:xfrm>
          <a:prstGeom prst="rect">
            <a:avLst/>
          </a:prstGeom>
          <a:solidFill>
            <a:srgbClr val="0F596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600" b="1" dirty="0">
                <a:solidFill>
                  <a:srgbClr val="FFFFFF"/>
                </a:solidFill>
                <a:latin typeface="Georgia"/>
              </a:rPr>
              <a:t>Risk genes: most cases</a:t>
            </a:r>
          </a:p>
        </p:txBody>
      </p:sp>
      <p:sp>
        <p:nvSpPr>
          <p:cNvPr id="13" name="Rectangle 12">
            <a:extLst>
              <a:ext uri="{FF2B5EF4-FFF2-40B4-BE49-F238E27FC236}">
                <a16:creationId xmlns:a16="http://schemas.microsoft.com/office/drawing/2014/main" id="{C7F0EC33-D2E6-4331-84E8-B4EDB3809AA5}"/>
              </a:ext>
            </a:extLst>
          </p:cNvPr>
          <p:cNvSpPr/>
          <p:nvPr/>
        </p:nvSpPr>
        <p:spPr>
          <a:xfrm>
            <a:off x="4953000" y="2269616"/>
            <a:ext cx="3429000" cy="457200"/>
          </a:xfrm>
          <a:prstGeom prst="rect">
            <a:avLst/>
          </a:prstGeom>
          <a:solidFill>
            <a:srgbClr val="0F596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600" b="1" dirty="0">
                <a:solidFill>
                  <a:srgbClr val="FFFFFF"/>
                </a:solidFill>
                <a:latin typeface="Georgia"/>
              </a:rPr>
              <a:t>Deterministic genes: rare</a:t>
            </a:r>
          </a:p>
        </p:txBody>
      </p:sp>
      <p:sp>
        <p:nvSpPr>
          <p:cNvPr id="16" name="BP12 title cleanup mask">
            <a:extLst>
              <a:ext uri="{FF2B5EF4-FFF2-40B4-BE49-F238E27FC236}">
                <a16:creationId xmlns:a16="http://schemas.microsoft.com/office/drawing/2014/main" id="{4C56C694-2336-4986-8004-4F4A932963B8}"/>
              </a:ext>
            </a:extLst>
          </p:cNvPr>
          <p:cNvSpPr/>
          <p:nvPr/>
        </p:nvSpPr>
        <p:spPr>
          <a:xfrm>
            <a:off x="2387600" y="279400"/>
            <a:ext cx="5334000" cy="6350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 name="BP12 clean title">
            <a:extLst>
              <a:ext uri="{FF2B5EF4-FFF2-40B4-BE49-F238E27FC236}">
                <a16:creationId xmlns:a16="http://schemas.microsoft.com/office/drawing/2014/main" id="{A5E066AE-8718-44FC-8F11-90BD61D05476}"/>
              </a:ext>
            </a:extLst>
          </p:cNvPr>
          <p:cNvSpPr txBox="1"/>
          <p:nvPr/>
        </p:nvSpPr>
        <p:spPr>
          <a:xfrm>
            <a:off x="381000" y="562084"/>
            <a:ext cx="4572000" cy="381000"/>
          </a:xfrm>
          <a:prstGeom prst="rect">
            <a:avLst/>
          </a:prstGeom>
          <a:noFill/>
        </p:spPr>
        <p:txBody>
          <a:bodyPr vertOverflow="overflow" vert="horz" wrap="none" rtlCol="0" anchor="t">
            <a:noAutofit/>
          </a:bodyPr>
          <a:lstStyle/>
          <a:p>
            <a:pPr algn="l"/>
            <a:r>
              <a:rPr lang="en-US" sz="2600" b="1" dirty="0">
                <a:solidFill>
                  <a:srgbClr val="FFFFFF"/>
                </a:solidFill>
                <a:latin typeface="Georgia"/>
              </a:rPr>
              <a:t>IS IT HEREDITARY?</a:t>
            </a:r>
          </a:p>
        </p:txBody>
      </p:sp>
    </p:spTree>
    <p:extLst>
      <p:ext uri="{BB962C8B-B14F-4D97-AF65-F5344CB8AC3E}">
        <p14:creationId xmlns:p14="http://schemas.microsoft.com/office/powerpoint/2010/main" val="137319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ctangle 196">
            <a:extLst>
              <a:ext uri="{FF2B5EF4-FFF2-40B4-BE49-F238E27FC236}">
                <a16:creationId xmlns:a16="http://schemas.microsoft.com/office/drawing/2014/main" id="{13CB9B1C-9843-4F3B-82BC-A85EF380E7A2}"/>
              </a:ext>
            </a:extLst>
          </p:cNvPr>
          <p:cNvSpPr/>
          <p:nvPr/>
        </p:nvSpPr>
        <p:spPr>
          <a:xfrm>
            <a:off x="0" y="0"/>
            <a:ext cx="9144000" cy="6858000"/>
          </a:xfrm>
          <a:prstGeom prst="rect">
            <a:avLst/>
          </a:prstGeom>
          <a:solidFill>
            <a:srgbClr val="0B2F36"/>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8" name="Rectangle 197">
            <a:extLst>
              <a:ext uri="{FF2B5EF4-FFF2-40B4-BE49-F238E27FC236}">
                <a16:creationId xmlns:a16="http://schemas.microsoft.com/office/drawing/2014/main" id="{33AFF633-C248-4A66-A8BE-A23F5BBD6D4A}"/>
              </a:ext>
            </a:extLst>
          </p:cNvPr>
          <p:cNvSpPr/>
          <p:nvPr/>
        </p:nvSpPr>
        <p:spPr>
          <a:xfrm>
            <a:off x="457200" y="355600"/>
            <a:ext cx="1219200" cy="2794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9" name="TextBox 198">
            <a:extLst>
              <a:ext uri="{FF2B5EF4-FFF2-40B4-BE49-F238E27FC236}">
                <a16:creationId xmlns:a16="http://schemas.microsoft.com/office/drawing/2014/main" id="{F874C4CC-62AB-471E-AD09-F591975A2A53}"/>
              </a:ext>
            </a:extLst>
          </p:cNvPr>
          <p:cNvSpPr txBox="1"/>
          <p:nvPr/>
        </p:nvSpPr>
        <p:spPr>
          <a:xfrm>
            <a:off x="546100" y="364204"/>
            <a:ext cx="1041400" cy="203200"/>
          </a:xfrm>
          <a:prstGeom prst="rect">
            <a:avLst/>
          </a:prstGeom>
          <a:noFill/>
        </p:spPr>
        <p:txBody>
          <a:bodyPr vertOverflow="overflow" vert="horz" wrap="square" rtlCol="0" anchor="t">
            <a:noAutofit/>
          </a:bodyPr>
          <a:lstStyle/>
          <a:p>
            <a:pPr algn="l"/>
            <a:r>
              <a:rPr lang="en-US" sz="1200" b="1" dirty="0">
                <a:solidFill>
                  <a:srgbClr val="0E2F36"/>
                </a:solidFill>
                <a:latin typeface="Aptos"/>
              </a:rPr>
              <a:t>Brain health</a:t>
            </a:r>
          </a:p>
        </p:txBody>
      </p:sp>
      <p:sp>
        <p:nvSpPr>
          <p:cNvPr id="200" name="Rectangle 199">
            <a:extLst>
              <a:ext uri="{FF2B5EF4-FFF2-40B4-BE49-F238E27FC236}">
                <a16:creationId xmlns:a16="http://schemas.microsoft.com/office/drawing/2014/main" id="{CDBC6D58-272D-46E6-AE2B-60CE781AFA42}"/>
              </a:ext>
            </a:extLst>
          </p:cNvPr>
          <p:cNvSpPr/>
          <p:nvPr/>
        </p:nvSpPr>
        <p:spPr>
          <a:xfrm>
            <a:off x="457200" y="774700"/>
            <a:ext cx="736600" cy="381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1" name="TextBox 200">
            <a:extLst>
              <a:ext uri="{FF2B5EF4-FFF2-40B4-BE49-F238E27FC236}">
                <a16:creationId xmlns:a16="http://schemas.microsoft.com/office/drawing/2014/main" id="{4A9C3403-6E67-44F6-8A20-23CD6C9B6BEA}"/>
              </a:ext>
            </a:extLst>
          </p:cNvPr>
          <p:cNvSpPr txBox="1"/>
          <p:nvPr/>
        </p:nvSpPr>
        <p:spPr>
          <a:xfrm>
            <a:off x="117982" y="863600"/>
            <a:ext cx="9026013" cy="482600"/>
          </a:xfrm>
          <a:prstGeom prst="rect">
            <a:avLst/>
          </a:prstGeom>
          <a:noFill/>
        </p:spPr>
        <p:txBody>
          <a:bodyPr vertOverflow="overflow" vert="horz" wrap="square" rtlCol="0" anchor="t">
            <a:noAutofit/>
          </a:bodyPr>
          <a:lstStyle/>
          <a:p>
            <a:pPr algn="l"/>
            <a:r>
              <a:rPr lang="en-US" sz="2600" b="1" dirty="0">
                <a:solidFill>
                  <a:srgbClr val="F7FAFA"/>
                </a:solidFill>
                <a:latin typeface="Aptos"/>
              </a:rPr>
              <a:t>BRAIN-HEALTHY HABITS ARE THE PART WE CAN CONTROL</a:t>
            </a:r>
          </a:p>
        </p:txBody>
      </p:sp>
      <p:sp>
        <p:nvSpPr>
          <p:cNvPr id="202" name="TextBox 201">
            <a:extLst>
              <a:ext uri="{FF2B5EF4-FFF2-40B4-BE49-F238E27FC236}">
                <a16:creationId xmlns:a16="http://schemas.microsoft.com/office/drawing/2014/main" id="{73BAE780-E482-4F00-B61D-D2232ACA9D00}"/>
              </a:ext>
            </a:extLst>
          </p:cNvPr>
          <p:cNvSpPr txBox="1"/>
          <p:nvPr/>
        </p:nvSpPr>
        <p:spPr>
          <a:xfrm>
            <a:off x="469900" y="1384300"/>
            <a:ext cx="8026400" cy="330200"/>
          </a:xfrm>
          <a:prstGeom prst="rect">
            <a:avLst/>
          </a:prstGeom>
          <a:noFill/>
        </p:spPr>
        <p:txBody>
          <a:bodyPr vertOverflow="overflow" vert="horz" wrap="square" rtlCol="0" anchor="t">
            <a:noAutofit/>
          </a:bodyPr>
          <a:lstStyle/>
          <a:p>
            <a:pPr algn="l"/>
            <a:r>
              <a:rPr lang="en-US" sz="1400" dirty="0">
                <a:solidFill>
                  <a:srgbClr val="C7D8D9"/>
                </a:solidFill>
                <a:latin typeface="Aptos"/>
              </a:rPr>
              <a:t>These steps do not guarantee prevention, but they support the brain and the whole person.</a:t>
            </a:r>
          </a:p>
        </p:txBody>
      </p:sp>
      <p:sp>
        <p:nvSpPr>
          <p:cNvPr id="203" name="Rectangle 202">
            <a:extLst>
              <a:ext uri="{FF2B5EF4-FFF2-40B4-BE49-F238E27FC236}">
                <a16:creationId xmlns:a16="http://schemas.microsoft.com/office/drawing/2014/main" id="{974695A1-D932-4B88-BCF2-FCB4E3EA56A4}"/>
              </a:ext>
            </a:extLst>
          </p:cNvPr>
          <p:cNvSpPr/>
          <p:nvPr/>
        </p:nvSpPr>
        <p:spPr>
          <a:xfrm>
            <a:off x="508000" y="1841500"/>
            <a:ext cx="2794000" cy="3225800"/>
          </a:xfrm>
          <a:prstGeom prst="rect">
            <a:avLst/>
          </a:prstGeom>
          <a:solidFill>
            <a:srgbClr val="164951"/>
          </a:solidFill>
          <a:ln w="12700" cap="flat" cmpd="sng" algn="ctr">
            <a:solidFill>
              <a:srgbClr val="2F62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4" name="Rectangle 203">
            <a:extLst>
              <a:ext uri="{FF2B5EF4-FFF2-40B4-BE49-F238E27FC236}">
                <a16:creationId xmlns:a16="http://schemas.microsoft.com/office/drawing/2014/main" id="{134E1A18-D97D-43DB-A8C0-3803BB9CEE82}"/>
              </a:ext>
            </a:extLst>
          </p:cNvPr>
          <p:cNvSpPr/>
          <p:nvPr/>
        </p:nvSpPr>
        <p:spPr>
          <a:xfrm>
            <a:off x="508000" y="1841500"/>
            <a:ext cx="76200" cy="32258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5" name="TextBox 204">
            <a:extLst>
              <a:ext uri="{FF2B5EF4-FFF2-40B4-BE49-F238E27FC236}">
                <a16:creationId xmlns:a16="http://schemas.microsoft.com/office/drawing/2014/main" id="{4AF48B59-20E6-417F-AD82-4359E3018FCE}"/>
              </a:ext>
            </a:extLst>
          </p:cNvPr>
          <p:cNvSpPr txBox="1"/>
          <p:nvPr/>
        </p:nvSpPr>
        <p:spPr>
          <a:xfrm>
            <a:off x="736600" y="2019300"/>
            <a:ext cx="2349500" cy="203200"/>
          </a:xfrm>
          <a:prstGeom prst="rect">
            <a:avLst/>
          </a:prstGeom>
          <a:noFill/>
        </p:spPr>
        <p:txBody>
          <a:bodyPr vertOverflow="overflow" vert="horz" wrap="square" rtlCol="0" anchor="t">
            <a:noAutofit/>
          </a:bodyPr>
          <a:lstStyle/>
          <a:p>
            <a:pPr algn="l"/>
            <a:r>
              <a:rPr lang="en-US" sz="1200" b="1" dirty="0">
                <a:solidFill>
                  <a:srgbClr val="48C6C0"/>
                </a:solidFill>
                <a:latin typeface="Aptos"/>
              </a:rPr>
              <a:t>CORE MESSAGE</a:t>
            </a:r>
          </a:p>
        </p:txBody>
      </p:sp>
      <p:sp>
        <p:nvSpPr>
          <p:cNvPr id="206" name="TextBox 205">
            <a:extLst>
              <a:ext uri="{FF2B5EF4-FFF2-40B4-BE49-F238E27FC236}">
                <a16:creationId xmlns:a16="http://schemas.microsoft.com/office/drawing/2014/main" id="{9F11DEFB-7324-4A07-A0AD-A74E7040B80F}"/>
              </a:ext>
            </a:extLst>
          </p:cNvPr>
          <p:cNvSpPr txBox="1"/>
          <p:nvPr/>
        </p:nvSpPr>
        <p:spPr>
          <a:xfrm>
            <a:off x="736600" y="2374900"/>
            <a:ext cx="2349500" cy="660400"/>
          </a:xfrm>
          <a:prstGeom prst="rect">
            <a:avLst/>
          </a:prstGeom>
          <a:noFill/>
        </p:spPr>
        <p:txBody>
          <a:bodyPr vertOverflow="overflow" vert="horz" wrap="square" rtlCol="0" anchor="t">
            <a:noAutofit/>
          </a:bodyPr>
          <a:lstStyle/>
          <a:p>
            <a:pPr algn="l"/>
            <a:r>
              <a:rPr lang="en-US" sz="1650" b="1" dirty="0">
                <a:solidFill>
                  <a:srgbClr val="F7FAFA"/>
                </a:solidFill>
                <a:latin typeface="Aptos"/>
              </a:rPr>
              <a:t>Small habits compound.</a:t>
            </a:r>
          </a:p>
        </p:txBody>
      </p:sp>
      <p:sp>
        <p:nvSpPr>
          <p:cNvPr id="207" name="TextBox 206">
            <a:extLst>
              <a:ext uri="{FF2B5EF4-FFF2-40B4-BE49-F238E27FC236}">
                <a16:creationId xmlns:a16="http://schemas.microsoft.com/office/drawing/2014/main" id="{521A9382-3710-4724-AAE9-E95EA25A3DFE}"/>
              </a:ext>
            </a:extLst>
          </p:cNvPr>
          <p:cNvSpPr txBox="1"/>
          <p:nvPr/>
        </p:nvSpPr>
        <p:spPr>
          <a:xfrm>
            <a:off x="736600" y="3162300"/>
            <a:ext cx="2349500" cy="1320800"/>
          </a:xfrm>
          <a:prstGeom prst="rect">
            <a:avLst/>
          </a:prstGeom>
          <a:noFill/>
        </p:spPr>
        <p:txBody>
          <a:bodyPr vertOverflow="overflow" vert="horz" wrap="square" rtlCol="0" anchor="t">
            <a:noAutofit/>
          </a:bodyPr>
          <a:lstStyle/>
          <a:p>
            <a:pPr algn="l"/>
            <a:r>
              <a:rPr lang="en-US" sz="1400" dirty="0">
                <a:solidFill>
                  <a:srgbClr val="C7D8D9"/>
                </a:solidFill>
                <a:latin typeface="Aptos"/>
              </a:rPr>
              <a:t>The goal is not perfection. Choose one habit to strengthen this week, then add another over time.</a:t>
            </a:r>
          </a:p>
        </p:txBody>
      </p:sp>
      <p:sp>
        <p:nvSpPr>
          <p:cNvPr id="208" name="Rectangle 207">
            <a:extLst>
              <a:ext uri="{FF2B5EF4-FFF2-40B4-BE49-F238E27FC236}">
                <a16:creationId xmlns:a16="http://schemas.microsoft.com/office/drawing/2014/main" id="{5CE2708A-5FF3-4D18-8598-3CBA96B45754}"/>
              </a:ext>
            </a:extLst>
          </p:cNvPr>
          <p:cNvSpPr/>
          <p:nvPr/>
        </p:nvSpPr>
        <p:spPr>
          <a:xfrm>
            <a:off x="736600" y="4584700"/>
            <a:ext cx="2336800" cy="3302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9" name="TextBox 208">
            <a:extLst>
              <a:ext uri="{FF2B5EF4-FFF2-40B4-BE49-F238E27FC236}">
                <a16:creationId xmlns:a16="http://schemas.microsoft.com/office/drawing/2014/main" id="{26B1D224-BE17-451D-9608-73A10DB7D8BA}"/>
              </a:ext>
            </a:extLst>
          </p:cNvPr>
          <p:cNvSpPr txBox="1"/>
          <p:nvPr/>
        </p:nvSpPr>
        <p:spPr>
          <a:xfrm>
            <a:off x="825500" y="4631404"/>
            <a:ext cx="2159000" cy="190500"/>
          </a:xfrm>
          <a:prstGeom prst="rect">
            <a:avLst/>
          </a:prstGeom>
          <a:noFill/>
        </p:spPr>
        <p:txBody>
          <a:bodyPr vertOverflow="overflow" vert="horz" wrap="square" rtlCol="0" anchor="t">
            <a:noAutofit/>
          </a:bodyPr>
          <a:lstStyle/>
          <a:p>
            <a:pPr algn="l"/>
            <a:r>
              <a:rPr lang="en-US" sz="1200" b="1" dirty="0">
                <a:solidFill>
                  <a:srgbClr val="0E2F36"/>
                </a:solidFill>
                <a:latin typeface="Aptos"/>
              </a:rPr>
              <a:t>HOLD UP FINGERS</a:t>
            </a:r>
          </a:p>
        </p:txBody>
      </p:sp>
      <p:sp>
        <p:nvSpPr>
          <p:cNvPr id="210" name="Rectangle 209">
            <a:extLst>
              <a:ext uri="{FF2B5EF4-FFF2-40B4-BE49-F238E27FC236}">
                <a16:creationId xmlns:a16="http://schemas.microsoft.com/office/drawing/2014/main" id="{965555CE-64CE-4978-BFB3-55A2A60C486A}"/>
              </a:ext>
            </a:extLst>
          </p:cNvPr>
          <p:cNvSpPr/>
          <p:nvPr/>
        </p:nvSpPr>
        <p:spPr>
          <a:xfrm>
            <a:off x="3632200" y="1841500"/>
            <a:ext cx="5003800" cy="3225800"/>
          </a:xfrm>
          <a:prstGeom prst="rect">
            <a:avLst/>
          </a:prstGeom>
          <a:solidFill>
            <a:srgbClr val="123D44"/>
          </a:solidFill>
          <a:ln w="12700" cap="flat" cmpd="sng" algn="ctr">
            <a:solidFill>
              <a:srgbClr val="2F62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1" name="TextBox 210">
            <a:extLst>
              <a:ext uri="{FF2B5EF4-FFF2-40B4-BE49-F238E27FC236}">
                <a16:creationId xmlns:a16="http://schemas.microsoft.com/office/drawing/2014/main" id="{D4C2BA85-B914-47ED-A3EE-0C07D5AA141C}"/>
              </a:ext>
            </a:extLst>
          </p:cNvPr>
          <p:cNvSpPr txBox="1"/>
          <p:nvPr/>
        </p:nvSpPr>
        <p:spPr>
          <a:xfrm>
            <a:off x="3886200" y="1987756"/>
            <a:ext cx="4495800" cy="254000"/>
          </a:xfrm>
          <a:prstGeom prst="rect">
            <a:avLst/>
          </a:prstGeom>
          <a:noFill/>
        </p:spPr>
        <p:txBody>
          <a:bodyPr vertOverflow="overflow" vert="horz" wrap="square" rtlCol="0" anchor="t">
            <a:noAutofit/>
          </a:bodyPr>
          <a:lstStyle/>
          <a:p>
            <a:pPr algn="l"/>
            <a:r>
              <a:rPr lang="en-US" sz="1600" b="1" dirty="0">
                <a:solidFill>
                  <a:srgbClr val="F7FAFA"/>
                </a:solidFill>
                <a:latin typeface="Aptos"/>
              </a:rPr>
              <a:t>Six practical habits to check today</a:t>
            </a:r>
          </a:p>
        </p:txBody>
      </p:sp>
      <p:sp>
        <p:nvSpPr>
          <p:cNvPr id="212" name="Rectangle 211">
            <a:extLst>
              <a:ext uri="{FF2B5EF4-FFF2-40B4-BE49-F238E27FC236}">
                <a16:creationId xmlns:a16="http://schemas.microsoft.com/office/drawing/2014/main" id="{55266FD7-899C-4A2A-9BF0-629870EF91EF}"/>
              </a:ext>
            </a:extLst>
          </p:cNvPr>
          <p:cNvSpPr/>
          <p:nvPr/>
        </p:nvSpPr>
        <p:spPr>
          <a:xfrm>
            <a:off x="3886200" y="2387600"/>
            <a:ext cx="4495800" cy="12700"/>
          </a:xfrm>
          <a:prstGeom prst="rect">
            <a:avLst/>
          </a:prstGeom>
          <a:solidFill>
            <a:srgbClr val="2F626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3" name="Rectangle 212">
            <a:extLst>
              <a:ext uri="{FF2B5EF4-FFF2-40B4-BE49-F238E27FC236}">
                <a16:creationId xmlns:a16="http://schemas.microsoft.com/office/drawing/2014/main" id="{2CEE2A21-9D26-4943-83C5-81682A30EE2E}"/>
              </a:ext>
            </a:extLst>
          </p:cNvPr>
          <p:cNvSpPr/>
          <p:nvPr/>
        </p:nvSpPr>
        <p:spPr>
          <a:xfrm>
            <a:off x="3886200" y="2603500"/>
            <a:ext cx="355600" cy="3556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4" name="TextBox 213">
            <a:extLst>
              <a:ext uri="{FF2B5EF4-FFF2-40B4-BE49-F238E27FC236}">
                <a16:creationId xmlns:a16="http://schemas.microsoft.com/office/drawing/2014/main" id="{C940EB6E-7359-40FE-882F-F55ED992EE17}"/>
              </a:ext>
            </a:extLst>
          </p:cNvPr>
          <p:cNvSpPr txBox="1"/>
          <p:nvPr/>
        </p:nvSpPr>
        <p:spPr>
          <a:xfrm>
            <a:off x="3886200" y="2679700"/>
            <a:ext cx="355600" cy="165100"/>
          </a:xfrm>
          <a:prstGeom prst="rect">
            <a:avLst/>
          </a:prstGeom>
          <a:noFill/>
        </p:spPr>
        <p:txBody>
          <a:bodyPr vertOverflow="overflow" vert="horz" wrap="square" rtlCol="0" anchor="t">
            <a:noAutofit/>
          </a:bodyPr>
          <a:lstStyle/>
          <a:p>
            <a:pPr algn="l"/>
            <a:r>
              <a:rPr lang="en-US" sz="1200" b="1">
                <a:solidFill>
                  <a:srgbClr val="0E2F36"/>
                </a:solidFill>
                <a:latin typeface="Aptos"/>
              </a:rPr>
              <a:t>1</a:t>
            </a:r>
          </a:p>
        </p:txBody>
      </p:sp>
      <p:sp>
        <p:nvSpPr>
          <p:cNvPr id="215" name="TextBox 214">
            <a:extLst>
              <a:ext uri="{FF2B5EF4-FFF2-40B4-BE49-F238E27FC236}">
                <a16:creationId xmlns:a16="http://schemas.microsoft.com/office/drawing/2014/main" id="{5EFCF0C4-C69C-4EF6-9967-E0FAAEF2DE70}"/>
              </a:ext>
            </a:extLst>
          </p:cNvPr>
          <p:cNvSpPr txBox="1"/>
          <p:nvPr/>
        </p:nvSpPr>
        <p:spPr>
          <a:xfrm>
            <a:off x="4419600" y="2500264"/>
            <a:ext cx="1727200" cy="228600"/>
          </a:xfrm>
          <a:prstGeom prst="rect">
            <a:avLst/>
          </a:prstGeom>
          <a:noFill/>
        </p:spPr>
        <p:txBody>
          <a:bodyPr vertOverflow="overflow" vert="horz" wrap="square" rtlCol="0" anchor="t">
            <a:noAutofit/>
          </a:bodyPr>
          <a:lstStyle/>
          <a:p>
            <a:pPr algn="l"/>
            <a:r>
              <a:rPr lang="en-US" sz="1600" b="1" dirty="0">
                <a:solidFill>
                  <a:srgbClr val="F7FAFA"/>
                </a:solidFill>
                <a:latin typeface="Aptos"/>
              </a:rPr>
              <a:t>Move</a:t>
            </a:r>
          </a:p>
        </p:txBody>
      </p:sp>
      <p:sp>
        <p:nvSpPr>
          <p:cNvPr id="216" name="TextBox 215">
            <a:extLst>
              <a:ext uri="{FF2B5EF4-FFF2-40B4-BE49-F238E27FC236}">
                <a16:creationId xmlns:a16="http://schemas.microsoft.com/office/drawing/2014/main" id="{4C1FD990-1010-4BB4-9F9B-6EDB3E3BA082}"/>
              </a:ext>
            </a:extLst>
          </p:cNvPr>
          <p:cNvSpPr txBox="1"/>
          <p:nvPr/>
        </p:nvSpPr>
        <p:spPr>
          <a:xfrm>
            <a:off x="4419600" y="2807112"/>
            <a:ext cx="1778000" cy="381000"/>
          </a:xfrm>
          <a:prstGeom prst="rect">
            <a:avLst/>
          </a:prstGeom>
          <a:noFill/>
        </p:spPr>
        <p:txBody>
          <a:bodyPr vertOverflow="overflow" vert="horz" wrap="square" rtlCol="0" anchor="t">
            <a:noAutofit/>
          </a:bodyPr>
          <a:lstStyle/>
          <a:p>
            <a:pPr algn="l"/>
            <a:r>
              <a:rPr lang="en-US" sz="1320" dirty="0">
                <a:solidFill>
                  <a:srgbClr val="C7D8D9"/>
                </a:solidFill>
                <a:latin typeface="Aptos"/>
              </a:rPr>
              <a:t>Walk, stretch, garden, or dance safely.</a:t>
            </a:r>
          </a:p>
        </p:txBody>
      </p:sp>
      <p:sp>
        <p:nvSpPr>
          <p:cNvPr id="217" name="Rectangle 216">
            <a:extLst>
              <a:ext uri="{FF2B5EF4-FFF2-40B4-BE49-F238E27FC236}">
                <a16:creationId xmlns:a16="http://schemas.microsoft.com/office/drawing/2014/main" id="{6B87C1CE-5784-4EC1-81EA-965EE6724C77}"/>
              </a:ext>
            </a:extLst>
          </p:cNvPr>
          <p:cNvSpPr/>
          <p:nvPr/>
        </p:nvSpPr>
        <p:spPr>
          <a:xfrm>
            <a:off x="6197600" y="2603500"/>
            <a:ext cx="355600" cy="3556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8" name="TextBox 217">
            <a:extLst>
              <a:ext uri="{FF2B5EF4-FFF2-40B4-BE49-F238E27FC236}">
                <a16:creationId xmlns:a16="http://schemas.microsoft.com/office/drawing/2014/main" id="{6F5ED77F-DA66-4B95-A492-9801DE751C82}"/>
              </a:ext>
            </a:extLst>
          </p:cNvPr>
          <p:cNvSpPr txBox="1"/>
          <p:nvPr/>
        </p:nvSpPr>
        <p:spPr>
          <a:xfrm>
            <a:off x="6197600" y="2679700"/>
            <a:ext cx="355600" cy="165100"/>
          </a:xfrm>
          <a:prstGeom prst="rect">
            <a:avLst/>
          </a:prstGeom>
          <a:noFill/>
        </p:spPr>
        <p:txBody>
          <a:bodyPr vertOverflow="overflow" vert="horz" wrap="square" rtlCol="0" anchor="t">
            <a:noAutofit/>
          </a:bodyPr>
          <a:lstStyle/>
          <a:p>
            <a:pPr algn="l"/>
            <a:r>
              <a:rPr lang="en-US" sz="1200" b="1">
                <a:solidFill>
                  <a:srgbClr val="0E2F36"/>
                </a:solidFill>
                <a:latin typeface="Aptos"/>
              </a:rPr>
              <a:t>2</a:t>
            </a:r>
          </a:p>
        </p:txBody>
      </p:sp>
      <p:sp>
        <p:nvSpPr>
          <p:cNvPr id="219" name="TextBox 218">
            <a:extLst>
              <a:ext uri="{FF2B5EF4-FFF2-40B4-BE49-F238E27FC236}">
                <a16:creationId xmlns:a16="http://schemas.microsoft.com/office/drawing/2014/main" id="{98CA86BB-B4CF-4002-AF51-F5C250CA0A11}"/>
              </a:ext>
            </a:extLst>
          </p:cNvPr>
          <p:cNvSpPr txBox="1"/>
          <p:nvPr/>
        </p:nvSpPr>
        <p:spPr>
          <a:xfrm>
            <a:off x="6731000" y="2544508"/>
            <a:ext cx="1727200" cy="228600"/>
          </a:xfrm>
          <a:prstGeom prst="rect">
            <a:avLst/>
          </a:prstGeom>
          <a:noFill/>
        </p:spPr>
        <p:txBody>
          <a:bodyPr vertOverflow="overflow" vert="horz" wrap="square" rtlCol="0" anchor="t">
            <a:noAutofit/>
          </a:bodyPr>
          <a:lstStyle/>
          <a:p>
            <a:pPr algn="l"/>
            <a:r>
              <a:rPr lang="en-US" sz="1600" b="1" dirty="0">
                <a:solidFill>
                  <a:srgbClr val="F7FAFA"/>
                </a:solidFill>
                <a:latin typeface="Aptos"/>
              </a:rPr>
              <a:t>Connect</a:t>
            </a:r>
          </a:p>
        </p:txBody>
      </p:sp>
      <p:sp>
        <p:nvSpPr>
          <p:cNvPr id="220" name="TextBox 219">
            <a:extLst>
              <a:ext uri="{FF2B5EF4-FFF2-40B4-BE49-F238E27FC236}">
                <a16:creationId xmlns:a16="http://schemas.microsoft.com/office/drawing/2014/main" id="{FD5F31D6-F91D-4E1F-9DDC-61F7B46AEEF8}"/>
              </a:ext>
            </a:extLst>
          </p:cNvPr>
          <p:cNvSpPr txBox="1"/>
          <p:nvPr/>
        </p:nvSpPr>
        <p:spPr>
          <a:xfrm>
            <a:off x="6731000" y="2792364"/>
            <a:ext cx="1955800" cy="763636"/>
          </a:xfrm>
          <a:prstGeom prst="rect">
            <a:avLst/>
          </a:prstGeom>
          <a:noFill/>
        </p:spPr>
        <p:txBody>
          <a:bodyPr vertOverflow="overflow" vert="horz" wrap="square" rtlCol="0" anchor="t">
            <a:noAutofit/>
          </a:bodyPr>
          <a:lstStyle/>
          <a:p>
            <a:pPr algn="l"/>
            <a:r>
              <a:rPr lang="en-US" sz="1320" dirty="0">
                <a:solidFill>
                  <a:srgbClr val="C7D8D9"/>
                </a:solidFill>
                <a:latin typeface="Aptos"/>
              </a:rPr>
              <a:t>Call, visit, worship, volunteer, share meals.</a:t>
            </a:r>
          </a:p>
        </p:txBody>
      </p:sp>
      <p:sp>
        <p:nvSpPr>
          <p:cNvPr id="221" name="Rectangle 220">
            <a:extLst>
              <a:ext uri="{FF2B5EF4-FFF2-40B4-BE49-F238E27FC236}">
                <a16:creationId xmlns:a16="http://schemas.microsoft.com/office/drawing/2014/main" id="{92912DB2-C616-429B-A060-39249A3CAC15}"/>
              </a:ext>
            </a:extLst>
          </p:cNvPr>
          <p:cNvSpPr/>
          <p:nvPr/>
        </p:nvSpPr>
        <p:spPr>
          <a:xfrm>
            <a:off x="3886200" y="3479800"/>
            <a:ext cx="355600" cy="3556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22" name="TextBox 221">
            <a:extLst>
              <a:ext uri="{FF2B5EF4-FFF2-40B4-BE49-F238E27FC236}">
                <a16:creationId xmlns:a16="http://schemas.microsoft.com/office/drawing/2014/main" id="{51C45954-2A44-41BD-92C3-21E2039CFE68}"/>
              </a:ext>
            </a:extLst>
          </p:cNvPr>
          <p:cNvSpPr txBox="1"/>
          <p:nvPr/>
        </p:nvSpPr>
        <p:spPr>
          <a:xfrm>
            <a:off x="3886200" y="3556000"/>
            <a:ext cx="355600" cy="165100"/>
          </a:xfrm>
          <a:prstGeom prst="rect">
            <a:avLst/>
          </a:prstGeom>
          <a:noFill/>
        </p:spPr>
        <p:txBody>
          <a:bodyPr vertOverflow="overflow" vert="horz" wrap="square" rtlCol="0" anchor="t">
            <a:noAutofit/>
          </a:bodyPr>
          <a:lstStyle/>
          <a:p>
            <a:pPr algn="l"/>
            <a:r>
              <a:rPr lang="en-US" sz="1200" b="1">
                <a:solidFill>
                  <a:srgbClr val="0E2F36"/>
                </a:solidFill>
                <a:latin typeface="Aptos"/>
              </a:rPr>
              <a:t>3</a:t>
            </a:r>
          </a:p>
        </p:txBody>
      </p:sp>
      <p:sp>
        <p:nvSpPr>
          <p:cNvPr id="223" name="TextBox 222">
            <a:extLst>
              <a:ext uri="{FF2B5EF4-FFF2-40B4-BE49-F238E27FC236}">
                <a16:creationId xmlns:a16="http://schemas.microsoft.com/office/drawing/2014/main" id="{E975216F-441F-431A-8678-67F30DB62A02}"/>
              </a:ext>
            </a:extLst>
          </p:cNvPr>
          <p:cNvSpPr txBox="1"/>
          <p:nvPr/>
        </p:nvSpPr>
        <p:spPr>
          <a:xfrm>
            <a:off x="4419600" y="3420808"/>
            <a:ext cx="1727200" cy="228600"/>
          </a:xfrm>
          <a:prstGeom prst="rect">
            <a:avLst/>
          </a:prstGeom>
          <a:noFill/>
        </p:spPr>
        <p:txBody>
          <a:bodyPr vertOverflow="overflow" vert="horz" wrap="square" rtlCol="0" anchor="t">
            <a:noAutofit/>
          </a:bodyPr>
          <a:lstStyle/>
          <a:p>
            <a:pPr algn="l"/>
            <a:r>
              <a:rPr lang="en-US" sz="1600" b="1" dirty="0">
                <a:solidFill>
                  <a:srgbClr val="F7FAFA"/>
                </a:solidFill>
                <a:latin typeface="Aptos"/>
              </a:rPr>
              <a:t>Sleep</a:t>
            </a:r>
          </a:p>
        </p:txBody>
      </p:sp>
      <p:sp>
        <p:nvSpPr>
          <p:cNvPr id="224" name="TextBox 223">
            <a:extLst>
              <a:ext uri="{FF2B5EF4-FFF2-40B4-BE49-F238E27FC236}">
                <a16:creationId xmlns:a16="http://schemas.microsoft.com/office/drawing/2014/main" id="{132FCEC3-10E0-4FB6-86A4-93A5CB2B7857}"/>
              </a:ext>
            </a:extLst>
          </p:cNvPr>
          <p:cNvSpPr txBox="1"/>
          <p:nvPr/>
        </p:nvSpPr>
        <p:spPr>
          <a:xfrm>
            <a:off x="4419600" y="3698160"/>
            <a:ext cx="1981200" cy="657940"/>
          </a:xfrm>
          <a:prstGeom prst="rect">
            <a:avLst/>
          </a:prstGeom>
          <a:noFill/>
        </p:spPr>
        <p:txBody>
          <a:bodyPr vertOverflow="overflow" vert="horz" wrap="square" rtlCol="0" anchor="t">
            <a:noAutofit/>
          </a:bodyPr>
          <a:lstStyle/>
          <a:p>
            <a:pPr algn="l"/>
            <a:r>
              <a:rPr lang="en-US" sz="1320" dirty="0">
                <a:solidFill>
                  <a:srgbClr val="C7D8D9"/>
                </a:solidFill>
                <a:latin typeface="Aptos"/>
              </a:rPr>
              <a:t>Protect rest; ask about snoring or insomnia.</a:t>
            </a:r>
          </a:p>
        </p:txBody>
      </p:sp>
      <p:sp>
        <p:nvSpPr>
          <p:cNvPr id="225" name="Rectangle 224">
            <a:extLst>
              <a:ext uri="{FF2B5EF4-FFF2-40B4-BE49-F238E27FC236}">
                <a16:creationId xmlns:a16="http://schemas.microsoft.com/office/drawing/2014/main" id="{1631A1CE-A4A7-4FDB-95D4-189C21014640}"/>
              </a:ext>
            </a:extLst>
          </p:cNvPr>
          <p:cNvSpPr/>
          <p:nvPr/>
        </p:nvSpPr>
        <p:spPr>
          <a:xfrm>
            <a:off x="6197600" y="3479800"/>
            <a:ext cx="355600" cy="3556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26" name="TextBox 225">
            <a:extLst>
              <a:ext uri="{FF2B5EF4-FFF2-40B4-BE49-F238E27FC236}">
                <a16:creationId xmlns:a16="http://schemas.microsoft.com/office/drawing/2014/main" id="{8A908A6B-06D6-4874-85C2-2025ECF7BA04}"/>
              </a:ext>
            </a:extLst>
          </p:cNvPr>
          <p:cNvSpPr txBox="1"/>
          <p:nvPr/>
        </p:nvSpPr>
        <p:spPr>
          <a:xfrm>
            <a:off x="6197600" y="3556000"/>
            <a:ext cx="355600" cy="165100"/>
          </a:xfrm>
          <a:prstGeom prst="rect">
            <a:avLst/>
          </a:prstGeom>
          <a:noFill/>
        </p:spPr>
        <p:txBody>
          <a:bodyPr vertOverflow="overflow" vert="horz" wrap="square" rtlCol="0" anchor="t">
            <a:noAutofit/>
          </a:bodyPr>
          <a:lstStyle/>
          <a:p>
            <a:pPr algn="l"/>
            <a:r>
              <a:rPr lang="en-US" sz="1200" b="1">
                <a:solidFill>
                  <a:srgbClr val="0E2F36"/>
                </a:solidFill>
                <a:latin typeface="Aptos"/>
              </a:rPr>
              <a:t>4</a:t>
            </a:r>
          </a:p>
        </p:txBody>
      </p:sp>
      <p:sp>
        <p:nvSpPr>
          <p:cNvPr id="227" name="TextBox 226">
            <a:extLst>
              <a:ext uri="{FF2B5EF4-FFF2-40B4-BE49-F238E27FC236}">
                <a16:creationId xmlns:a16="http://schemas.microsoft.com/office/drawing/2014/main" id="{3631D3BE-3554-4C96-84B3-A90EB6D8B517}"/>
              </a:ext>
            </a:extLst>
          </p:cNvPr>
          <p:cNvSpPr txBox="1"/>
          <p:nvPr/>
        </p:nvSpPr>
        <p:spPr>
          <a:xfrm>
            <a:off x="6731000" y="3479800"/>
            <a:ext cx="1727200" cy="228600"/>
          </a:xfrm>
          <a:prstGeom prst="rect">
            <a:avLst/>
          </a:prstGeom>
          <a:noFill/>
        </p:spPr>
        <p:txBody>
          <a:bodyPr vertOverflow="overflow" vert="horz" wrap="square" rtlCol="0" anchor="t">
            <a:noAutofit/>
          </a:bodyPr>
          <a:lstStyle/>
          <a:p>
            <a:pPr algn="l"/>
            <a:r>
              <a:rPr lang="en-US" sz="1600" b="1" dirty="0">
                <a:solidFill>
                  <a:srgbClr val="F7FAFA"/>
                </a:solidFill>
                <a:latin typeface="Aptos"/>
              </a:rPr>
              <a:t>Treat hearing</a:t>
            </a:r>
          </a:p>
        </p:txBody>
      </p:sp>
      <p:sp>
        <p:nvSpPr>
          <p:cNvPr id="228" name="TextBox 227">
            <a:extLst>
              <a:ext uri="{FF2B5EF4-FFF2-40B4-BE49-F238E27FC236}">
                <a16:creationId xmlns:a16="http://schemas.microsoft.com/office/drawing/2014/main" id="{7E2D90A7-6D92-48CB-9998-AB9C471F9897}"/>
              </a:ext>
            </a:extLst>
          </p:cNvPr>
          <p:cNvSpPr txBox="1"/>
          <p:nvPr/>
        </p:nvSpPr>
        <p:spPr>
          <a:xfrm>
            <a:off x="6731000" y="3742404"/>
            <a:ext cx="1778000" cy="381000"/>
          </a:xfrm>
          <a:prstGeom prst="rect">
            <a:avLst/>
          </a:prstGeom>
          <a:noFill/>
        </p:spPr>
        <p:txBody>
          <a:bodyPr vertOverflow="overflow" vert="horz" wrap="square" rtlCol="0" anchor="t">
            <a:noAutofit/>
          </a:bodyPr>
          <a:lstStyle/>
          <a:p>
            <a:pPr algn="l"/>
            <a:r>
              <a:rPr lang="en-US" sz="1320" dirty="0">
                <a:solidFill>
                  <a:srgbClr val="C7D8D9"/>
                </a:solidFill>
                <a:latin typeface="Aptos"/>
              </a:rPr>
              <a:t>Use hearing aids and reduce isolation.</a:t>
            </a:r>
          </a:p>
        </p:txBody>
      </p:sp>
      <p:sp>
        <p:nvSpPr>
          <p:cNvPr id="229" name="Rectangle 228">
            <a:extLst>
              <a:ext uri="{FF2B5EF4-FFF2-40B4-BE49-F238E27FC236}">
                <a16:creationId xmlns:a16="http://schemas.microsoft.com/office/drawing/2014/main" id="{1BB7EFE2-EC3F-46D7-B1F5-5C84F22A4C58}"/>
              </a:ext>
            </a:extLst>
          </p:cNvPr>
          <p:cNvSpPr/>
          <p:nvPr/>
        </p:nvSpPr>
        <p:spPr>
          <a:xfrm>
            <a:off x="3886200" y="4356100"/>
            <a:ext cx="355600" cy="3556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30" name="TextBox 229">
            <a:extLst>
              <a:ext uri="{FF2B5EF4-FFF2-40B4-BE49-F238E27FC236}">
                <a16:creationId xmlns:a16="http://schemas.microsoft.com/office/drawing/2014/main" id="{8E38C74D-D546-4198-9510-81A5866FFC40}"/>
              </a:ext>
            </a:extLst>
          </p:cNvPr>
          <p:cNvSpPr txBox="1"/>
          <p:nvPr/>
        </p:nvSpPr>
        <p:spPr>
          <a:xfrm>
            <a:off x="3886200" y="4432300"/>
            <a:ext cx="355600" cy="165100"/>
          </a:xfrm>
          <a:prstGeom prst="rect">
            <a:avLst/>
          </a:prstGeom>
          <a:noFill/>
        </p:spPr>
        <p:txBody>
          <a:bodyPr vertOverflow="overflow" vert="horz" wrap="square" rtlCol="0" anchor="t">
            <a:noAutofit/>
          </a:bodyPr>
          <a:lstStyle/>
          <a:p>
            <a:pPr algn="l"/>
            <a:r>
              <a:rPr lang="en-US" sz="1200" b="1">
                <a:solidFill>
                  <a:srgbClr val="0E2F36"/>
                </a:solidFill>
                <a:latin typeface="Aptos"/>
              </a:rPr>
              <a:t>5</a:t>
            </a:r>
          </a:p>
        </p:txBody>
      </p:sp>
      <p:sp>
        <p:nvSpPr>
          <p:cNvPr id="231" name="TextBox 230">
            <a:extLst>
              <a:ext uri="{FF2B5EF4-FFF2-40B4-BE49-F238E27FC236}">
                <a16:creationId xmlns:a16="http://schemas.microsoft.com/office/drawing/2014/main" id="{84BAF7D2-DA5D-4B6B-80CA-49541B7DDB20}"/>
              </a:ext>
            </a:extLst>
          </p:cNvPr>
          <p:cNvSpPr txBox="1"/>
          <p:nvPr/>
        </p:nvSpPr>
        <p:spPr>
          <a:xfrm>
            <a:off x="4419600" y="4311856"/>
            <a:ext cx="1727200" cy="228600"/>
          </a:xfrm>
          <a:prstGeom prst="rect">
            <a:avLst/>
          </a:prstGeom>
          <a:noFill/>
        </p:spPr>
        <p:txBody>
          <a:bodyPr vertOverflow="overflow" vert="horz" wrap="square" rtlCol="0" anchor="t">
            <a:noAutofit/>
          </a:bodyPr>
          <a:lstStyle/>
          <a:p>
            <a:pPr algn="l"/>
            <a:r>
              <a:rPr lang="en-US" sz="1600" b="1" dirty="0">
                <a:solidFill>
                  <a:srgbClr val="F7FAFA"/>
                </a:solidFill>
                <a:latin typeface="Aptos"/>
              </a:rPr>
              <a:t>Manage health</a:t>
            </a:r>
          </a:p>
        </p:txBody>
      </p:sp>
      <p:sp>
        <p:nvSpPr>
          <p:cNvPr id="232" name="TextBox 231">
            <a:extLst>
              <a:ext uri="{FF2B5EF4-FFF2-40B4-BE49-F238E27FC236}">
                <a16:creationId xmlns:a16="http://schemas.microsoft.com/office/drawing/2014/main" id="{5E606596-FC0F-4622-ACCB-431FFDE76BBB}"/>
              </a:ext>
            </a:extLst>
          </p:cNvPr>
          <p:cNvSpPr txBox="1"/>
          <p:nvPr/>
        </p:nvSpPr>
        <p:spPr>
          <a:xfrm>
            <a:off x="4216400" y="4603956"/>
            <a:ext cx="2197100" cy="752572"/>
          </a:xfrm>
          <a:prstGeom prst="rect">
            <a:avLst/>
          </a:prstGeom>
          <a:noFill/>
        </p:spPr>
        <p:txBody>
          <a:bodyPr vertOverflow="overflow" vert="horz" wrap="square" rtlCol="0" anchor="t">
            <a:noAutofit/>
          </a:bodyPr>
          <a:lstStyle/>
          <a:p>
            <a:pPr algn="l"/>
            <a:r>
              <a:rPr lang="en-US" sz="1320" dirty="0">
                <a:solidFill>
                  <a:srgbClr val="C7D8D9"/>
                </a:solidFill>
                <a:latin typeface="Aptos"/>
              </a:rPr>
              <a:t>Blood pressure, diabetes, cholesterol, mood.</a:t>
            </a:r>
          </a:p>
        </p:txBody>
      </p:sp>
      <p:sp>
        <p:nvSpPr>
          <p:cNvPr id="233" name="Rectangle 232">
            <a:extLst>
              <a:ext uri="{FF2B5EF4-FFF2-40B4-BE49-F238E27FC236}">
                <a16:creationId xmlns:a16="http://schemas.microsoft.com/office/drawing/2014/main" id="{AB304A18-3DD4-40E2-947D-51F48523C1C1}"/>
              </a:ext>
            </a:extLst>
          </p:cNvPr>
          <p:cNvSpPr/>
          <p:nvPr/>
        </p:nvSpPr>
        <p:spPr>
          <a:xfrm>
            <a:off x="6197600" y="4356100"/>
            <a:ext cx="355600" cy="3556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34" name="TextBox 233">
            <a:extLst>
              <a:ext uri="{FF2B5EF4-FFF2-40B4-BE49-F238E27FC236}">
                <a16:creationId xmlns:a16="http://schemas.microsoft.com/office/drawing/2014/main" id="{E1518A06-F0E8-4F9D-AC2D-2C07E6E6ACC2}"/>
              </a:ext>
            </a:extLst>
          </p:cNvPr>
          <p:cNvSpPr txBox="1"/>
          <p:nvPr/>
        </p:nvSpPr>
        <p:spPr>
          <a:xfrm>
            <a:off x="6197600" y="4432300"/>
            <a:ext cx="355600" cy="165100"/>
          </a:xfrm>
          <a:prstGeom prst="rect">
            <a:avLst/>
          </a:prstGeom>
          <a:noFill/>
        </p:spPr>
        <p:txBody>
          <a:bodyPr vertOverflow="overflow" vert="horz" wrap="square" rtlCol="0" anchor="t">
            <a:noAutofit/>
          </a:bodyPr>
          <a:lstStyle/>
          <a:p>
            <a:pPr algn="l"/>
            <a:r>
              <a:rPr lang="en-US" sz="1200" b="1">
                <a:solidFill>
                  <a:srgbClr val="0E2F36"/>
                </a:solidFill>
                <a:latin typeface="Aptos"/>
              </a:rPr>
              <a:t>6</a:t>
            </a:r>
          </a:p>
        </p:txBody>
      </p:sp>
      <p:sp>
        <p:nvSpPr>
          <p:cNvPr id="235" name="TextBox 234">
            <a:extLst>
              <a:ext uri="{FF2B5EF4-FFF2-40B4-BE49-F238E27FC236}">
                <a16:creationId xmlns:a16="http://schemas.microsoft.com/office/drawing/2014/main" id="{4288C1B1-E310-417D-86A0-A1E4B7E4AA1E}"/>
              </a:ext>
            </a:extLst>
          </p:cNvPr>
          <p:cNvSpPr txBox="1"/>
          <p:nvPr/>
        </p:nvSpPr>
        <p:spPr>
          <a:xfrm>
            <a:off x="6731000" y="4311856"/>
            <a:ext cx="1727200" cy="228600"/>
          </a:xfrm>
          <a:prstGeom prst="rect">
            <a:avLst/>
          </a:prstGeom>
          <a:noFill/>
        </p:spPr>
        <p:txBody>
          <a:bodyPr vertOverflow="overflow" vert="horz" wrap="square" rtlCol="0" anchor="t">
            <a:noAutofit/>
          </a:bodyPr>
          <a:lstStyle/>
          <a:p>
            <a:pPr algn="l"/>
            <a:r>
              <a:rPr lang="en-US" sz="1600" b="1" dirty="0">
                <a:solidFill>
                  <a:srgbClr val="F7FAFA"/>
                </a:solidFill>
                <a:latin typeface="Aptos"/>
              </a:rPr>
              <a:t>Limit risks</a:t>
            </a:r>
          </a:p>
        </p:txBody>
      </p:sp>
      <p:sp>
        <p:nvSpPr>
          <p:cNvPr id="236" name="TextBox 235">
            <a:extLst>
              <a:ext uri="{FF2B5EF4-FFF2-40B4-BE49-F238E27FC236}">
                <a16:creationId xmlns:a16="http://schemas.microsoft.com/office/drawing/2014/main" id="{C933F59B-6907-41ED-99B5-E0BE97BE1760}"/>
              </a:ext>
            </a:extLst>
          </p:cNvPr>
          <p:cNvSpPr txBox="1"/>
          <p:nvPr/>
        </p:nvSpPr>
        <p:spPr>
          <a:xfrm>
            <a:off x="6731000" y="4559712"/>
            <a:ext cx="1778000" cy="541592"/>
          </a:xfrm>
          <a:prstGeom prst="rect">
            <a:avLst/>
          </a:prstGeom>
          <a:noFill/>
        </p:spPr>
        <p:txBody>
          <a:bodyPr vertOverflow="overflow" vert="horz" wrap="square" rtlCol="0" anchor="t">
            <a:noAutofit/>
          </a:bodyPr>
          <a:lstStyle/>
          <a:p>
            <a:pPr algn="l"/>
            <a:r>
              <a:rPr lang="en-US" sz="1320" dirty="0">
                <a:solidFill>
                  <a:srgbClr val="C7D8D9"/>
                </a:solidFill>
                <a:latin typeface="Aptos"/>
              </a:rPr>
              <a:t>Avoid smoking; limit alcohol; prevent falls.</a:t>
            </a:r>
          </a:p>
        </p:txBody>
      </p:sp>
      <p:sp>
        <p:nvSpPr>
          <p:cNvPr id="237" name="Rectangle 236">
            <a:extLst>
              <a:ext uri="{FF2B5EF4-FFF2-40B4-BE49-F238E27FC236}">
                <a16:creationId xmlns:a16="http://schemas.microsoft.com/office/drawing/2014/main" id="{7F371279-A102-4CCF-ADF5-6C7D2D199BDF}"/>
              </a:ext>
            </a:extLst>
          </p:cNvPr>
          <p:cNvSpPr/>
          <p:nvPr/>
        </p:nvSpPr>
        <p:spPr>
          <a:xfrm>
            <a:off x="508000" y="5384800"/>
            <a:ext cx="8128000" cy="533400"/>
          </a:xfrm>
          <a:prstGeom prst="rect">
            <a:avLst/>
          </a:prstGeom>
          <a:solidFill>
            <a:srgbClr val="D7F3F1"/>
          </a:solidFill>
          <a:ln w="12700" cap="flat" cmpd="sng" algn="ctr">
            <a:solidFill>
              <a:srgbClr val="8ED9D4"/>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38" name="TextBox 237">
            <a:extLst>
              <a:ext uri="{FF2B5EF4-FFF2-40B4-BE49-F238E27FC236}">
                <a16:creationId xmlns:a16="http://schemas.microsoft.com/office/drawing/2014/main" id="{4FB659F0-2786-4BA1-BCE9-20DE73DFFE1C}"/>
              </a:ext>
            </a:extLst>
          </p:cNvPr>
          <p:cNvSpPr txBox="1"/>
          <p:nvPr/>
        </p:nvSpPr>
        <p:spPr>
          <a:xfrm>
            <a:off x="685800" y="5492956"/>
            <a:ext cx="7772400" cy="374856"/>
          </a:xfrm>
          <a:prstGeom prst="rect">
            <a:avLst/>
          </a:prstGeom>
          <a:noFill/>
        </p:spPr>
        <p:txBody>
          <a:bodyPr vertOverflow="overflow" vert="horz" wrap="square" rtlCol="0" anchor="t">
            <a:noAutofit/>
          </a:bodyPr>
          <a:lstStyle/>
          <a:p>
            <a:pPr algn="l"/>
            <a:r>
              <a:rPr lang="en-US" sz="1400" b="1" dirty="0">
                <a:solidFill>
                  <a:srgbClr val="0E2F36"/>
                </a:solidFill>
                <a:latin typeface="Aptos"/>
              </a:rPr>
              <a:t>Audience moment: how many are you doing today? Hold up fingers — no shame, just a start.</a:t>
            </a:r>
          </a:p>
        </p:txBody>
      </p:sp>
      <p:sp>
        <p:nvSpPr>
          <p:cNvPr id="239" name="TextBox 238">
            <a:extLst>
              <a:ext uri="{FF2B5EF4-FFF2-40B4-BE49-F238E27FC236}">
                <a16:creationId xmlns:a16="http://schemas.microsoft.com/office/drawing/2014/main" id="{C24A0167-80B8-40FE-975D-B2CD8B918AF7}"/>
              </a:ext>
            </a:extLst>
          </p:cNvPr>
          <p:cNvSpPr txBox="1"/>
          <p:nvPr/>
        </p:nvSpPr>
        <p:spPr>
          <a:xfrm>
            <a:off x="685800" y="6311900"/>
            <a:ext cx="7772400" cy="228600"/>
          </a:xfrm>
          <a:prstGeom prst="rect">
            <a:avLst/>
          </a:prstGeom>
          <a:noFill/>
        </p:spPr>
        <p:txBody>
          <a:bodyPr vertOverflow="overflow" vert="horz" wrap="square" rtlCol="0" anchor="t">
            <a:noAutofit/>
          </a:bodyPr>
          <a:lstStyle/>
          <a:p>
            <a:pPr algn="l"/>
            <a:r>
              <a:rPr lang="en-US" sz="1200" dirty="0">
                <a:solidFill>
                  <a:srgbClr val="C7D8D9"/>
                </a:solidFill>
                <a:latin typeface="Aptos"/>
              </a:rPr>
              <a:t>Pick one habit to make easier for someone you love this week.</a:t>
            </a:r>
          </a:p>
        </p:txBody>
      </p:sp>
    </p:spTree>
    <p:extLst>
      <p:ext uri="{BB962C8B-B14F-4D97-AF65-F5344CB8AC3E}">
        <p14:creationId xmlns:p14="http://schemas.microsoft.com/office/powerpoint/2010/main" val="374670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P14 dark background">
            <a:extLst>
              <a:ext uri="{FF2B5EF4-FFF2-40B4-BE49-F238E27FC236}">
                <a16:creationId xmlns:a16="http://schemas.microsoft.com/office/drawing/2014/main" id="{E0705ACE-A0C1-4650-B496-5587F5EA890E}"/>
              </a:ext>
            </a:extLst>
          </p:cNvPr>
          <p:cNvSpPr/>
          <p:nvPr/>
        </p:nvSpPr>
        <p:spPr>
          <a:xfrm>
            <a:off x="0" y="0"/>
            <a:ext cx="9144000" cy="68580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2" name="BP14 example band">
            <a:extLst>
              <a:ext uri="{FF2B5EF4-FFF2-40B4-BE49-F238E27FC236}">
                <a16:creationId xmlns:a16="http://schemas.microsoft.com/office/drawing/2014/main" id="{BCD11663-6C2B-4AF9-8454-48EE4BBFA0E8}"/>
              </a:ext>
            </a:extLst>
          </p:cNvPr>
          <p:cNvSpPr/>
          <p:nvPr/>
        </p:nvSpPr>
        <p:spPr>
          <a:xfrm>
            <a:off x="381000" y="5765800"/>
            <a:ext cx="8382000" cy="914400"/>
          </a:xfrm>
          <a:prstGeom prst="roundRect">
            <a:avLst/>
          </a:prstGeom>
          <a:solidFill>
            <a:srgbClr val="071F2A"/>
          </a:solidFill>
          <a:ln w="12700" cap="flat" cmpd="sng" algn="ctr">
            <a:solidFill>
              <a:srgbClr val="C9A1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 name="BP14 validation panel">
            <a:extLst>
              <a:ext uri="{FF2B5EF4-FFF2-40B4-BE49-F238E27FC236}">
                <a16:creationId xmlns:a16="http://schemas.microsoft.com/office/drawing/2014/main" id="{07210F5E-EE72-4107-B05F-EE419B263AAC}"/>
              </a:ext>
            </a:extLst>
          </p:cNvPr>
          <p:cNvSpPr/>
          <p:nvPr/>
        </p:nvSpPr>
        <p:spPr>
          <a:xfrm>
            <a:off x="4876800" y="2743200"/>
            <a:ext cx="3886200" cy="2819400"/>
          </a:xfrm>
          <a:prstGeom prst="roundRect">
            <a:avLst/>
          </a:prstGeom>
          <a:solidFill>
            <a:srgbClr val="0B4652"/>
          </a:solidFill>
          <a:ln w="1397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 name="BP14 reality panel">
            <a:extLst>
              <a:ext uri="{FF2B5EF4-FFF2-40B4-BE49-F238E27FC236}">
                <a16:creationId xmlns:a16="http://schemas.microsoft.com/office/drawing/2014/main" id="{4BE343ED-DCE6-41AE-A05F-7133D62DCFCA}"/>
              </a:ext>
            </a:extLst>
          </p:cNvPr>
          <p:cNvSpPr/>
          <p:nvPr/>
        </p:nvSpPr>
        <p:spPr>
          <a:xfrm>
            <a:off x="381000" y="2743200"/>
            <a:ext cx="4089400" cy="2819400"/>
          </a:xfrm>
          <a:prstGeom prst="roundRect">
            <a:avLst/>
          </a:prstGeom>
          <a:solidFill>
            <a:srgbClr val="0B4652"/>
          </a:solidFill>
          <a:ln w="1397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 name="BP14 subtitle band">
            <a:extLst>
              <a:ext uri="{FF2B5EF4-FFF2-40B4-BE49-F238E27FC236}">
                <a16:creationId xmlns:a16="http://schemas.microsoft.com/office/drawing/2014/main" id="{A23901D0-C255-49B7-B4AD-5C3822AA5A47}"/>
              </a:ext>
            </a:extLst>
          </p:cNvPr>
          <p:cNvSpPr/>
          <p:nvPr/>
        </p:nvSpPr>
        <p:spPr>
          <a:xfrm>
            <a:off x="457200" y="1543668"/>
            <a:ext cx="8229600" cy="787400"/>
          </a:xfrm>
          <a:prstGeom prst="roundRect">
            <a:avLst/>
          </a:prstGeom>
          <a:solidFill>
            <a:srgbClr val="0A3A46"/>
          </a:solidFill>
          <a:ln w="1270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 name="TextBox 2">
            <a:extLst>
              <a:ext uri="{FF2B5EF4-FFF2-40B4-BE49-F238E27FC236}">
                <a16:creationId xmlns:a16="http://schemas.microsoft.com/office/drawing/2014/main" id="{CC51AFCB-6159-1F96-63DD-F1D9D1B3849F}"/>
              </a:ext>
            </a:extLst>
          </p:cNvPr>
          <p:cNvSpPr txBox="1"/>
          <p:nvPr/>
        </p:nvSpPr>
        <p:spPr>
          <a:xfrm>
            <a:off x="471945" y="235974"/>
            <a:ext cx="2138517" cy="369332"/>
          </a:xfrm>
          <a:prstGeom prst="rect">
            <a:avLst/>
          </a:prstGeom>
          <a:noFill/>
        </p:spPr>
        <p:txBody>
          <a:bodyPr wrap="square" rtlCol="0">
            <a:spAutoFit/>
          </a:bodyPr>
          <a:lstStyle/>
          <a:p>
            <a:r>
              <a:rPr lang="en-US" b="1" dirty="0">
                <a:solidFill>
                  <a:srgbClr val="1FA3A8"/>
                </a:solidFill>
              </a:rPr>
              <a:t>Question 5</a:t>
            </a:r>
          </a:p>
        </p:txBody>
      </p:sp>
      <p:sp>
        <p:nvSpPr>
          <p:cNvPr id="4" name="TextBox 3">
            <a:extLst>
              <a:ext uri="{FF2B5EF4-FFF2-40B4-BE49-F238E27FC236}">
                <a16:creationId xmlns:a16="http://schemas.microsoft.com/office/drawing/2014/main" id="{5DF64C5F-5CAD-4869-EAB6-1CCD8904DB86}"/>
              </a:ext>
            </a:extLst>
          </p:cNvPr>
          <p:cNvSpPr txBox="1"/>
          <p:nvPr/>
        </p:nvSpPr>
        <p:spPr>
          <a:xfrm>
            <a:off x="635000" y="1721468"/>
            <a:ext cx="7874000" cy="533400"/>
          </a:xfrm>
          <a:prstGeom prst="rect">
            <a:avLst/>
          </a:prstGeom>
          <a:noFill/>
        </p:spPr>
        <p:txBody>
          <a:bodyPr wrap="square" rtlCol="0">
            <a:normAutofit fontScale="92500" lnSpcReduction="10000"/>
          </a:bodyPr>
          <a:lstStyle/>
          <a:p>
            <a:r>
              <a:rPr lang="en-US" sz="1700" dirty="0"/>
              <a:t>Do you correct them – or step into their world? Experts today favor meeting the emotion, not the fact. </a:t>
            </a:r>
          </a:p>
        </p:txBody>
      </p:sp>
      <p:sp>
        <p:nvSpPr>
          <p:cNvPr id="5" name="TextBox 4">
            <a:extLst>
              <a:ext uri="{FF2B5EF4-FFF2-40B4-BE49-F238E27FC236}">
                <a16:creationId xmlns:a16="http://schemas.microsoft.com/office/drawing/2014/main" id="{4357A387-2FBA-3C69-0BA6-B085625B5998}"/>
              </a:ext>
            </a:extLst>
          </p:cNvPr>
          <p:cNvSpPr txBox="1"/>
          <p:nvPr/>
        </p:nvSpPr>
        <p:spPr>
          <a:xfrm>
            <a:off x="533400" y="2908300"/>
            <a:ext cx="3708400" cy="2463800"/>
          </a:xfrm>
          <a:prstGeom prst="rect">
            <a:avLst/>
          </a:prstGeom>
          <a:noFill/>
        </p:spPr>
        <p:txBody>
          <a:bodyPr wrap="square" rtlCol="0">
            <a:normAutofit/>
          </a:bodyPr>
          <a:lstStyle/>
          <a:p>
            <a:r>
              <a:rPr lang="en-US" sz="1700" b="1" dirty="0">
                <a:solidFill>
                  <a:srgbClr val="1FA3A8"/>
                </a:solidFill>
              </a:rPr>
              <a:t>Reality Orientation</a:t>
            </a:r>
          </a:p>
          <a:p>
            <a:endParaRPr lang="en-US" sz="1700" dirty="0"/>
          </a:p>
          <a:p>
            <a:r>
              <a:rPr lang="en-US" sz="1500" dirty="0"/>
              <a:t>Gently reintroduce the facts (day, place, who’s gone). Helpful only in the earliest stages, when the person can still hold onto the correction.</a:t>
            </a:r>
          </a:p>
          <a:p>
            <a:endParaRPr lang="en-US" sz="1500" dirty="0"/>
          </a:p>
          <a:p>
            <a:r>
              <a:rPr lang="en-US" sz="1500" dirty="0"/>
              <a:t>Repeated correction of a fixed belief usually brings fresh grief, agitation, and an “argument loop.”</a:t>
            </a:r>
          </a:p>
        </p:txBody>
      </p:sp>
      <p:sp>
        <p:nvSpPr>
          <p:cNvPr id="6" name="TextBox 5">
            <a:extLst>
              <a:ext uri="{FF2B5EF4-FFF2-40B4-BE49-F238E27FC236}">
                <a16:creationId xmlns:a16="http://schemas.microsoft.com/office/drawing/2014/main" id="{69B16DE4-A9A3-1A19-6DCB-9E8BDA05D7C1}"/>
              </a:ext>
            </a:extLst>
          </p:cNvPr>
          <p:cNvSpPr txBox="1"/>
          <p:nvPr/>
        </p:nvSpPr>
        <p:spPr>
          <a:xfrm>
            <a:off x="5105400" y="2908300"/>
            <a:ext cx="3200400" cy="2463800"/>
          </a:xfrm>
          <a:prstGeom prst="rect">
            <a:avLst/>
          </a:prstGeom>
          <a:noFill/>
        </p:spPr>
        <p:txBody>
          <a:bodyPr wrap="square" rtlCol="0">
            <a:normAutofit fontScale="92500" lnSpcReduction="10000"/>
          </a:bodyPr>
          <a:lstStyle/>
          <a:p>
            <a:r>
              <a:rPr lang="en-US" sz="1700" b="1" dirty="0">
                <a:solidFill>
                  <a:srgbClr val="1FA3A8"/>
                </a:solidFill>
              </a:rPr>
              <a:t>Validation &amp; Redirection</a:t>
            </a:r>
          </a:p>
          <a:p>
            <a:endParaRPr lang="en-US" sz="1650" dirty="0"/>
          </a:p>
          <a:p>
            <a:r>
              <a:rPr lang="en-US" sz="1500" dirty="0"/>
              <a:t>Enter their emotional world. Acknowledge the feeling, reassure, then gently redirect. Best for mid-to-late stages, where feelings matter more than facts.</a:t>
            </a:r>
          </a:p>
          <a:p>
            <a:endParaRPr lang="en-US" sz="1500" dirty="0"/>
          </a:p>
          <a:p>
            <a:r>
              <a:rPr lang="en-US" sz="1500" dirty="0">
                <a:solidFill>
                  <a:srgbClr val="FFC000"/>
                </a:solidFill>
              </a:rPr>
              <a:t>Lowers anxiety and builds trust — they won’t recall the fact, but they remember feeling safe.</a:t>
            </a:r>
          </a:p>
        </p:txBody>
      </p:sp>
      <p:sp>
        <p:nvSpPr>
          <p:cNvPr id="7" name="TextBox 6">
            <a:extLst>
              <a:ext uri="{FF2B5EF4-FFF2-40B4-BE49-F238E27FC236}">
                <a16:creationId xmlns:a16="http://schemas.microsoft.com/office/drawing/2014/main" id="{707D61D1-80B5-C701-9863-EBBBA6B3B417}"/>
              </a:ext>
            </a:extLst>
          </p:cNvPr>
          <p:cNvSpPr txBox="1"/>
          <p:nvPr/>
        </p:nvSpPr>
        <p:spPr>
          <a:xfrm>
            <a:off x="533400" y="5765800"/>
            <a:ext cx="8077200" cy="812800"/>
          </a:xfrm>
          <a:prstGeom prst="rect">
            <a:avLst/>
          </a:prstGeom>
          <a:noFill/>
        </p:spPr>
        <p:txBody>
          <a:bodyPr wrap="square" rtlCol="0">
            <a:noAutofit/>
          </a:bodyPr>
          <a:lstStyle/>
          <a:p>
            <a:r>
              <a:rPr lang="en-US" sz="1320" dirty="0"/>
              <a:t>A Gentle Example</a:t>
            </a:r>
          </a:p>
          <a:p>
            <a:r>
              <a:rPr lang="en-US" sz="1320" b="1" dirty="0">
                <a:solidFill>
                  <a:srgbClr val="1FA3A8"/>
                </a:solidFill>
              </a:rPr>
              <a:t>They say: </a:t>
            </a:r>
            <a:r>
              <a:rPr lang="en-US" sz="1320" dirty="0"/>
              <a:t>“I need to go home to see my mother” (who passed years ago). Instead of “Your mother died,” </a:t>
            </a:r>
            <a:r>
              <a:rPr lang="en-US" sz="1320" b="1" dirty="0">
                <a:solidFill>
                  <a:srgbClr val="FFC000"/>
                </a:solidFill>
              </a:rPr>
              <a:t>try: </a:t>
            </a:r>
            <a:r>
              <a:rPr lang="en-US" sz="1320" dirty="0"/>
              <a:t>“Tell me about your mother — what do you love about her?” Then redirect to a calming activity.</a:t>
            </a:r>
          </a:p>
        </p:txBody>
      </p:sp>
      <p:pic>
        <p:nvPicPr>
          <p:cNvPr id="10" name="Check Mark"/>
          <p:cNvPicPr>
            <a:picLocks noChangeAspect="1"/>
          </p:cNvPicPr>
          <p:nvPr/>
        </p:nvPicPr>
        <p:blipFill>
          <a:blip r:embed="rId3"/>
          <a:srcRect l="19120" t="20563" r="22808" b="28279"/>
          <a:stretch>
            <a:fillRect/>
          </a:stretch>
        </p:blipFill>
        <p:spPr>
          <a:xfrm>
            <a:off x="7718323" y="2908300"/>
            <a:ext cx="254000" cy="254000"/>
          </a:xfrm>
          <a:prstGeom prst="roundRect">
            <a:avLst>
              <a:gd name="adj" fmla="val 12000"/>
            </a:avLst>
          </a:prstGeom>
        </p:spPr>
      </p:pic>
      <p:sp>
        <p:nvSpPr>
          <p:cNvPr id="15" name="BP14 clean title">
            <a:extLst>
              <a:ext uri="{FF2B5EF4-FFF2-40B4-BE49-F238E27FC236}">
                <a16:creationId xmlns:a16="http://schemas.microsoft.com/office/drawing/2014/main" id="{CAB4AAD8-6DC9-4248-8BB6-97B38738EB2B}"/>
              </a:ext>
            </a:extLst>
          </p:cNvPr>
          <p:cNvSpPr txBox="1"/>
          <p:nvPr/>
        </p:nvSpPr>
        <p:spPr>
          <a:xfrm>
            <a:off x="457200" y="756690"/>
            <a:ext cx="8153400" cy="538710"/>
          </a:xfrm>
          <a:prstGeom prst="rect">
            <a:avLst/>
          </a:prstGeom>
          <a:noFill/>
          <a:ln>
            <a:noFill/>
          </a:ln>
        </p:spPr>
        <p:txBody>
          <a:bodyPr vertOverflow="overflow" vert="horz" wrap="square" rtlCol="0" anchor="t">
            <a:noAutofit/>
          </a:bodyPr>
          <a:lstStyle/>
          <a:p>
            <a:pPr algn="l"/>
            <a:r>
              <a:rPr lang="en-US" sz="2600" b="1" dirty="0">
                <a:solidFill>
                  <a:srgbClr val="FFFFFF"/>
                </a:solidFill>
                <a:latin typeface="Aptos Display"/>
              </a:rPr>
              <a:t>RESPONDING WHEN THEIR REALITY IS FALSE</a:t>
            </a:r>
          </a:p>
        </p:txBody>
      </p:sp>
    </p:spTree>
    <p:extLst>
      <p:ext uri="{BB962C8B-B14F-4D97-AF65-F5344CB8AC3E}">
        <p14:creationId xmlns:p14="http://schemas.microsoft.com/office/powerpoint/2010/main" val="325035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rofessional dark background"/>
          <p:cNvSpPr/>
          <p:nvPr/>
        </p:nvSpPr>
        <p:spPr>
          <a:xfrm>
            <a:off x="0" y="-14748"/>
            <a:ext cx="9144000" cy="6858000"/>
          </a:xfrm>
          <a:prstGeom prst="rect">
            <a:avLst/>
          </a:prstGeom>
          <a:solidFill>
            <a:srgbClr val="0B2233"/>
          </a:solidFill>
          <a:ln>
            <a:noFill/>
          </a:ln>
        </p:spPr>
        <p:txBody>
          <a:bodyPr/>
          <a:lstStyle/>
          <a:p>
            <a:endParaRPr lang="en-US" dirty="0"/>
          </a:p>
        </p:txBody>
      </p:sp>
      <p:sp>
        <p:nvSpPr>
          <p:cNvPr id="202" name="Accent rule"/>
          <p:cNvSpPr/>
          <p:nvPr/>
        </p:nvSpPr>
        <p:spPr>
          <a:xfrm>
            <a:off x="609600" y="690720"/>
            <a:ext cx="914400" cy="50800"/>
          </a:xfrm>
          <a:prstGeom prst="rect">
            <a:avLst/>
          </a:prstGeom>
          <a:solidFill>
            <a:srgbClr val="58B7D2"/>
          </a:solidFill>
          <a:ln>
            <a:noFill/>
          </a:ln>
        </p:spPr>
        <p:txBody>
          <a:bodyPr/>
          <a:lstStyle/>
          <a:p>
            <a:endParaRPr lang="en-US"/>
          </a:p>
        </p:txBody>
      </p:sp>
      <p:sp>
        <p:nvSpPr>
          <p:cNvPr id="203" name="Slide title"/>
          <p:cNvSpPr txBox="1"/>
          <p:nvPr/>
        </p:nvSpPr>
        <p:spPr>
          <a:xfrm>
            <a:off x="609600" y="923416"/>
            <a:ext cx="7747000" cy="457200"/>
          </a:xfrm>
          <a:prstGeom prst="rect">
            <a:avLst/>
          </a:prstGeom>
          <a:noFill/>
          <a:ln>
            <a:noFill/>
          </a:ln>
        </p:spPr>
        <p:txBody>
          <a:bodyPr wrap="square" lIns="0" tIns="0" rIns="0" bIns="0" anchor="t"/>
          <a:lstStyle/>
          <a:p>
            <a:pPr algn="l"/>
            <a:r>
              <a:rPr lang="en-US" sz="2400" b="1" dirty="0">
                <a:solidFill>
                  <a:srgbClr val="FFFFFF"/>
                </a:solidFill>
                <a:latin typeface="Aptos"/>
              </a:rPr>
              <a:t>BRAIN CHANGES AFFECTING SEXUAL BEHAVIOR</a:t>
            </a:r>
          </a:p>
        </p:txBody>
      </p:sp>
      <p:sp>
        <p:nvSpPr>
          <p:cNvPr id="204" name="Left content panel"/>
          <p:cNvSpPr/>
          <p:nvPr/>
        </p:nvSpPr>
        <p:spPr>
          <a:xfrm>
            <a:off x="609600" y="1600200"/>
            <a:ext cx="4445000" cy="3987800"/>
          </a:xfrm>
          <a:prstGeom prst="rect">
            <a:avLst/>
          </a:prstGeom>
          <a:solidFill>
            <a:srgbClr val="102D42"/>
          </a:solidFill>
          <a:ln>
            <a:noFill/>
          </a:ln>
        </p:spPr>
        <p:txBody>
          <a:bodyPr/>
          <a:lstStyle/>
          <a:p>
            <a:endParaRPr lang="en-US"/>
          </a:p>
        </p:txBody>
      </p:sp>
      <p:sp>
        <p:nvSpPr>
          <p:cNvPr id="205" name="Right pathway panel"/>
          <p:cNvSpPr/>
          <p:nvPr/>
        </p:nvSpPr>
        <p:spPr>
          <a:xfrm>
            <a:off x="5461000" y="1600200"/>
            <a:ext cx="3048000" cy="3987800"/>
          </a:xfrm>
          <a:prstGeom prst="rect">
            <a:avLst/>
          </a:prstGeom>
          <a:solidFill>
            <a:srgbClr val="102D42"/>
          </a:solidFill>
          <a:ln>
            <a:noFill/>
          </a:ln>
        </p:spPr>
        <p:txBody>
          <a:bodyPr/>
          <a:lstStyle/>
          <a:p>
            <a:endParaRPr lang="en-US"/>
          </a:p>
        </p:txBody>
      </p:sp>
      <p:sp>
        <p:nvSpPr>
          <p:cNvPr id="206" name="Divider rule"/>
          <p:cNvSpPr/>
          <p:nvPr/>
        </p:nvSpPr>
        <p:spPr>
          <a:xfrm>
            <a:off x="965200" y="3556000"/>
            <a:ext cx="3492500" cy="19050"/>
          </a:xfrm>
          <a:prstGeom prst="rect">
            <a:avLst/>
          </a:prstGeom>
          <a:solidFill>
            <a:srgbClr val="365A6E"/>
          </a:solidFill>
          <a:ln>
            <a:noFill/>
          </a:ln>
        </p:spPr>
        <p:txBody>
          <a:bodyPr/>
          <a:lstStyle/>
          <a:p>
            <a:endParaRPr lang="en-US"/>
          </a:p>
        </p:txBody>
      </p:sp>
      <p:sp>
        <p:nvSpPr>
          <p:cNvPr id="207" name="Section label 1"/>
          <p:cNvSpPr txBox="1"/>
          <p:nvPr/>
        </p:nvSpPr>
        <p:spPr>
          <a:xfrm>
            <a:off x="965200" y="1905000"/>
            <a:ext cx="3175000" cy="254000"/>
          </a:xfrm>
          <a:prstGeom prst="rect">
            <a:avLst/>
          </a:prstGeom>
          <a:noFill/>
          <a:ln>
            <a:noFill/>
          </a:ln>
        </p:spPr>
        <p:txBody>
          <a:bodyPr wrap="square" lIns="0" tIns="0" rIns="0" bIns="0" anchor="t"/>
          <a:lstStyle/>
          <a:p>
            <a:pPr algn="l"/>
            <a:r>
              <a:rPr lang="en-US" b="1" dirty="0">
                <a:solidFill>
                  <a:srgbClr val="58B7D2"/>
                </a:solidFill>
                <a:latin typeface="Aptos"/>
              </a:rPr>
              <a:t>Damage can affect</a:t>
            </a:r>
          </a:p>
        </p:txBody>
      </p:sp>
      <p:sp>
        <p:nvSpPr>
          <p:cNvPr id="208" name="Affects bullets"/>
          <p:cNvSpPr txBox="1"/>
          <p:nvPr/>
        </p:nvSpPr>
        <p:spPr>
          <a:xfrm>
            <a:off x="965200" y="2324100"/>
            <a:ext cx="3619500" cy="990600"/>
          </a:xfrm>
          <a:prstGeom prst="rect">
            <a:avLst/>
          </a:prstGeom>
          <a:noFill/>
          <a:ln>
            <a:noFill/>
          </a:ln>
        </p:spPr>
        <p:txBody>
          <a:bodyPr wrap="square" lIns="0" tIns="0" rIns="0" bIns="0" anchor="t"/>
          <a:lstStyle/>
          <a:p>
            <a:pPr algn="l"/>
            <a:r>
              <a:rPr lang="en-US" sz="1600" dirty="0">
                <a:solidFill>
                  <a:srgbClr val="FFFFFF"/>
                </a:solidFill>
                <a:latin typeface="Aptos"/>
              </a:rPr>
              <a:t>• Impulse control</a:t>
            </a:r>
          </a:p>
          <a:p>
            <a:pPr algn="l"/>
            <a:r>
              <a:rPr lang="en-US" sz="1600" dirty="0">
                <a:solidFill>
                  <a:srgbClr val="FFFFFF"/>
                </a:solidFill>
                <a:latin typeface="Aptos"/>
              </a:rPr>
              <a:t>• Social filters</a:t>
            </a:r>
          </a:p>
          <a:p>
            <a:pPr algn="l"/>
            <a:r>
              <a:rPr lang="en-US" sz="1600" dirty="0">
                <a:solidFill>
                  <a:srgbClr val="FFFFFF"/>
                </a:solidFill>
                <a:latin typeface="Aptos"/>
              </a:rPr>
              <a:t>• Emotional regulation</a:t>
            </a:r>
          </a:p>
        </p:txBody>
      </p:sp>
      <p:sp>
        <p:nvSpPr>
          <p:cNvPr id="209" name="Section label 2"/>
          <p:cNvSpPr txBox="1"/>
          <p:nvPr/>
        </p:nvSpPr>
        <p:spPr>
          <a:xfrm>
            <a:off x="965200" y="3886200"/>
            <a:ext cx="3175000" cy="254000"/>
          </a:xfrm>
          <a:prstGeom prst="rect">
            <a:avLst/>
          </a:prstGeom>
          <a:noFill/>
          <a:ln>
            <a:noFill/>
          </a:ln>
        </p:spPr>
        <p:txBody>
          <a:bodyPr wrap="square" lIns="0" tIns="0" rIns="0" bIns="0" anchor="t"/>
          <a:lstStyle/>
          <a:p>
            <a:pPr algn="l"/>
            <a:r>
              <a:rPr lang="en-US" b="1" dirty="0">
                <a:solidFill>
                  <a:srgbClr val="58B7D2"/>
                </a:solidFill>
                <a:latin typeface="Aptos"/>
              </a:rPr>
              <a:t>Possible outcomes</a:t>
            </a:r>
          </a:p>
        </p:txBody>
      </p:sp>
      <p:sp>
        <p:nvSpPr>
          <p:cNvPr id="210" name="Outcomes bullets"/>
          <p:cNvSpPr txBox="1"/>
          <p:nvPr/>
        </p:nvSpPr>
        <p:spPr>
          <a:xfrm>
            <a:off x="965200" y="4318000"/>
            <a:ext cx="3619500" cy="990600"/>
          </a:xfrm>
          <a:prstGeom prst="rect">
            <a:avLst/>
          </a:prstGeom>
          <a:noFill/>
          <a:ln>
            <a:noFill/>
          </a:ln>
        </p:spPr>
        <p:txBody>
          <a:bodyPr wrap="square" lIns="0" tIns="0" rIns="0" bIns="0" anchor="t"/>
          <a:lstStyle/>
          <a:p>
            <a:pPr algn="l"/>
            <a:r>
              <a:rPr lang="en-US" sz="1600" dirty="0">
                <a:solidFill>
                  <a:srgbClr val="FFFFFF"/>
                </a:solidFill>
                <a:latin typeface="Aptos"/>
              </a:rPr>
              <a:t>• Hypersexuality</a:t>
            </a:r>
          </a:p>
          <a:p>
            <a:pPr algn="l"/>
            <a:r>
              <a:rPr lang="en-US" sz="1600" dirty="0">
                <a:solidFill>
                  <a:srgbClr val="FFFFFF"/>
                </a:solidFill>
                <a:latin typeface="Aptos"/>
              </a:rPr>
              <a:t>• Withdrawal</a:t>
            </a:r>
          </a:p>
          <a:p>
            <a:pPr algn="l"/>
            <a:r>
              <a:rPr lang="en-US" sz="1600" dirty="0">
                <a:solidFill>
                  <a:srgbClr val="FFFFFF"/>
                </a:solidFill>
                <a:latin typeface="Aptos"/>
              </a:rPr>
              <a:t>• Disinhibited behavior</a:t>
            </a:r>
          </a:p>
        </p:txBody>
      </p:sp>
      <p:sp>
        <p:nvSpPr>
          <p:cNvPr id="211" name="Pathway heading"/>
          <p:cNvSpPr txBox="1"/>
          <p:nvPr/>
        </p:nvSpPr>
        <p:spPr>
          <a:xfrm>
            <a:off x="5765800" y="1905000"/>
            <a:ext cx="2159000" cy="254000"/>
          </a:xfrm>
          <a:prstGeom prst="rect">
            <a:avLst/>
          </a:prstGeom>
          <a:noFill/>
          <a:ln>
            <a:noFill/>
          </a:ln>
        </p:spPr>
        <p:txBody>
          <a:bodyPr wrap="square" lIns="0" tIns="0" rIns="0" bIns="0" anchor="t"/>
          <a:lstStyle/>
          <a:p>
            <a:pPr algn="l"/>
            <a:r>
              <a:rPr lang="en-US" b="1" dirty="0">
                <a:solidFill>
                  <a:srgbClr val="58B7D2"/>
                </a:solidFill>
                <a:latin typeface="Aptos"/>
              </a:rPr>
              <a:t>Clinical pathway</a:t>
            </a:r>
          </a:p>
        </p:txBody>
      </p:sp>
      <p:sp>
        <p:nvSpPr>
          <p:cNvPr id="212" name="Pathway step 1"/>
          <p:cNvSpPr txBox="1"/>
          <p:nvPr/>
        </p:nvSpPr>
        <p:spPr>
          <a:xfrm>
            <a:off x="5765800" y="2413000"/>
            <a:ext cx="2413000" cy="304800"/>
          </a:xfrm>
          <a:prstGeom prst="rect">
            <a:avLst/>
          </a:prstGeom>
          <a:noFill/>
          <a:ln>
            <a:noFill/>
          </a:ln>
        </p:spPr>
        <p:txBody>
          <a:bodyPr wrap="square" lIns="0" tIns="0" rIns="0" bIns="0" anchor="t"/>
          <a:lstStyle/>
          <a:p>
            <a:pPr algn="l"/>
            <a:r>
              <a:rPr lang="en-US" sz="1600" b="1" dirty="0">
                <a:solidFill>
                  <a:srgbClr val="FFFFFF"/>
                </a:solidFill>
                <a:latin typeface="Aptos"/>
              </a:rPr>
              <a:t>1  Frontal-lobe damage</a:t>
            </a:r>
          </a:p>
        </p:txBody>
      </p:sp>
      <p:sp>
        <p:nvSpPr>
          <p:cNvPr id="213" name="Pathway line 1"/>
          <p:cNvSpPr/>
          <p:nvPr/>
        </p:nvSpPr>
        <p:spPr>
          <a:xfrm>
            <a:off x="5765800" y="2946400"/>
            <a:ext cx="2159000" cy="19050"/>
          </a:xfrm>
          <a:prstGeom prst="rect">
            <a:avLst/>
          </a:prstGeom>
          <a:solidFill>
            <a:srgbClr val="365A6E"/>
          </a:solidFill>
          <a:ln>
            <a:noFill/>
          </a:ln>
        </p:spPr>
        <p:txBody>
          <a:bodyPr/>
          <a:lstStyle/>
          <a:p>
            <a:endParaRPr lang="en-US"/>
          </a:p>
        </p:txBody>
      </p:sp>
      <p:sp>
        <p:nvSpPr>
          <p:cNvPr id="214" name="Pathway step 2"/>
          <p:cNvSpPr txBox="1"/>
          <p:nvPr/>
        </p:nvSpPr>
        <p:spPr>
          <a:xfrm>
            <a:off x="5765800" y="3200400"/>
            <a:ext cx="2413000" cy="533400"/>
          </a:xfrm>
          <a:prstGeom prst="rect">
            <a:avLst/>
          </a:prstGeom>
          <a:noFill/>
          <a:ln>
            <a:noFill/>
          </a:ln>
        </p:spPr>
        <p:txBody>
          <a:bodyPr wrap="square" lIns="0" tIns="0" rIns="0" bIns="0" anchor="t"/>
          <a:lstStyle/>
          <a:p>
            <a:pPr algn="l"/>
            <a:r>
              <a:rPr lang="en-US" sz="1600" dirty="0">
                <a:solidFill>
                  <a:srgbClr val="FFFFFF"/>
                </a:solidFill>
                <a:latin typeface="Aptos"/>
              </a:rPr>
              <a:t>2  </a:t>
            </a:r>
            <a:r>
              <a:rPr lang="en-US" sz="1600" b="1" dirty="0">
                <a:solidFill>
                  <a:srgbClr val="FFFFFF"/>
                </a:solidFill>
                <a:latin typeface="Aptos"/>
              </a:rPr>
              <a:t>Reduced inhibition</a:t>
            </a:r>
          </a:p>
          <a:p>
            <a:pPr algn="l"/>
            <a:r>
              <a:rPr lang="en-US" sz="1600" b="1" dirty="0">
                <a:solidFill>
                  <a:srgbClr val="FFFFFF"/>
                </a:solidFill>
                <a:latin typeface="Aptos"/>
              </a:rPr>
              <a:t>   and social filtering</a:t>
            </a:r>
          </a:p>
        </p:txBody>
      </p:sp>
      <p:sp>
        <p:nvSpPr>
          <p:cNvPr id="215" name="Pathway line 2"/>
          <p:cNvSpPr/>
          <p:nvPr/>
        </p:nvSpPr>
        <p:spPr>
          <a:xfrm>
            <a:off x="5765800" y="3987800"/>
            <a:ext cx="2159000" cy="19050"/>
          </a:xfrm>
          <a:prstGeom prst="rect">
            <a:avLst/>
          </a:prstGeom>
          <a:solidFill>
            <a:srgbClr val="365A6E"/>
          </a:solidFill>
          <a:ln>
            <a:noFill/>
          </a:ln>
        </p:spPr>
        <p:txBody>
          <a:bodyPr/>
          <a:lstStyle/>
          <a:p>
            <a:endParaRPr lang="en-US"/>
          </a:p>
        </p:txBody>
      </p:sp>
      <p:sp>
        <p:nvSpPr>
          <p:cNvPr id="216" name="Pathway step 3"/>
          <p:cNvSpPr txBox="1"/>
          <p:nvPr/>
        </p:nvSpPr>
        <p:spPr>
          <a:xfrm>
            <a:off x="5765800" y="4241800"/>
            <a:ext cx="2413000" cy="533400"/>
          </a:xfrm>
          <a:prstGeom prst="rect">
            <a:avLst/>
          </a:prstGeom>
          <a:noFill/>
          <a:ln>
            <a:noFill/>
          </a:ln>
        </p:spPr>
        <p:txBody>
          <a:bodyPr wrap="square" lIns="0" tIns="0" rIns="0" bIns="0" anchor="t"/>
          <a:lstStyle/>
          <a:p>
            <a:pPr algn="l"/>
            <a:r>
              <a:rPr lang="en-US" sz="1400" dirty="0">
                <a:solidFill>
                  <a:srgbClr val="FFFFFF"/>
                </a:solidFill>
                <a:latin typeface="Aptos"/>
              </a:rPr>
              <a:t>3  </a:t>
            </a:r>
            <a:r>
              <a:rPr lang="en-US" sz="1600" b="1" dirty="0">
                <a:solidFill>
                  <a:srgbClr val="FFFFFF"/>
                </a:solidFill>
                <a:latin typeface="Aptos"/>
              </a:rPr>
              <a:t>Behavior becomes</a:t>
            </a:r>
          </a:p>
          <a:p>
            <a:pPr algn="l"/>
            <a:r>
              <a:rPr lang="en-US" sz="1600" b="1" dirty="0">
                <a:solidFill>
                  <a:srgbClr val="FFFFFF"/>
                </a:solidFill>
                <a:latin typeface="Aptos"/>
              </a:rPr>
              <a:t>   externally visible</a:t>
            </a:r>
          </a:p>
        </p:txBody>
      </p:sp>
      <p:sp>
        <p:nvSpPr>
          <p:cNvPr id="217" name="Takeaway band"/>
          <p:cNvSpPr/>
          <p:nvPr/>
        </p:nvSpPr>
        <p:spPr>
          <a:xfrm>
            <a:off x="5765800" y="4978400"/>
            <a:ext cx="2349500" cy="533400"/>
          </a:xfrm>
          <a:prstGeom prst="rect">
            <a:avLst/>
          </a:prstGeom>
          <a:solidFill>
            <a:srgbClr val="58B7D2"/>
          </a:solidFill>
          <a:ln>
            <a:noFill/>
          </a:ln>
        </p:spPr>
        <p:txBody>
          <a:bodyPr/>
          <a:lstStyle/>
          <a:p>
            <a:endParaRPr lang="en-US"/>
          </a:p>
        </p:txBody>
      </p:sp>
      <p:sp>
        <p:nvSpPr>
          <p:cNvPr id="218" name="Takeaway text"/>
          <p:cNvSpPr txBox="1"/>
          <p:nvPr/>
        </p:nvSpPr>
        <p:spPr>
          <a:xfrm>
            <a:off x="5859208" y="5065252"/>
            <a:ext cx="2501900" cy="522748"/>
          </a:xfrm>
          <a:prstGeom prst="rect">
            <a:avLst/>
          </a:prstGeom>
          <a:noFill/>
          <a:ln>
            <a:noFill/>
          </a:ln>
        </p:spPr>
        <p:txBody>
          <a:bodyPr wrap="square" lIns="0" tIns="0" rIns="0" bIns="0" anchor="t"/>
          <a:lstStyle/>
          <a:p>
            <a:pPr algn="l"/>
            <a:r>
              <a:rPr lang="en-US" sz="1200" b="1" dirty="0">
                <a:solidFill>
                  <a:srgbClr val="0B2233"/>
                </a:solidFill>
                <a:latin typeface="Aptos"/>
              </a:rPr>
              <a:t>Key idea: control changes</a:t>
            </a:r>
          </a:p>
          <a:p>
            <a:pPr algn="l"/>
            <a:r>
              <a:rPr lang="en-US" sz="1200" b="1" dirty="0">
                <a:solidFill>
                  <a:srgbClr val="0B2233"/>
                </a:solidFill>
                <a:latin typeface="Aptos"/>
              </a:rPr>
              <a:t>how impulses are expressed.</a:t>
            </a:r>
          </a:p>
        </p:txBody>
      </p:sp>
      <p:sp>
        <p:nvSpPr>
          <p:cNvPr id="219" name="Bottom framing"/>
          <p:cNvSpPr txBox="1"/>
          <p:nvPr/>
        </p:nvSpPr>
        <p:spPr>
          <a:xfrm>
            <a:off x="609600" y="5882148"/>
            <a:ext cx="7874000" cy="330200"/>
          </a:xfrm>
          <a:prstGeom prst="rect">
            <a:avLst/>
          </a:prstGeom>
          <a:noFill/>
          <a:ln>
            <a:noFill/>
          </a:ln>
        </p:spPr>
        <p:txBody>
          <a:bodyPr wrap="square" lIns="0" tIns="0" rIns="0" bIns="0" anchor="t"/>
          <a:lstStyle/>
          <a:p>
            <a:pPr algn="l"/>
            <a:r>
              <a:rPr lang="en-US" sz="1400" dirty="0">
                <a:solidFill>
                  <a:srgbClr val="B9D2E2"/>
                </a:solidFill>
                <a:latin typeface="Aptos"/>
              </a:rPr>
              <a:t>Frontal-lobe damage can disrupt judgment, inhibition, and emotional control — changing behavior in observable ways.</a:t>
            </a:r>
          </a:p>
        </p:txBody>
      </p:sp>
      <p:sp>
        <p:nvSpPr>
          <p:cNvPr id="220" name="Footer"/>
          <p:cNvSpPr txBox="1"/>
          <p:nvPr/>
        </p:nvSpPr>
        <p:spPr>
          <a:xfrm>
            <a:off x="609600" y="6426200"/>
            <a:ext cx="7112000" cy="152400"/>
          </a:xfrm>
          <a:prstGeom prst="rect">
            <a:avLst/>
          </a:prstGeom>
          <a:noFill/>
          <a:ln>
            <a:noFill/>
          </a:ln>
        </p:spPr>
        <p:txBody>
          <a:bodyPr wrap="square" lIns="0" tIns="0" rIns="0" bIns="0" anchor="t"/>
          <a:lstStyle/>
          <a:p>
            <a:pPr algn="l"/>
            <a:r>
              <a:rPr lang="en-US" sz="1200" dirty="0">
                <a:solidFill>
                  <a:srgbClr val="7FA5B8"/>
                </a:solidFill>
                <a:latin typeface="Aptos"/>
              </a:rPr>
              <a:t>Neurobehavioral framing: frontal systems, inhibition, and social judgment</a:t>
            </a:r>
          </a:p>
        </p:txBody>
      </p:sp>
    </p:spTree>
    <p:extLst>
      <p:ext uri="{BB962C8B-B14F-4D97-AF65-F5344CB8AC3E}">
        <p14:creationId xmlns:p14="http://schemas.microsoft.com/office/powerpoint/2010/main" val="119167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263D16A-0C4C-483E-9242-41091200B465}"/>
              </a:ext>
            </a:extLst>
          </p:cNvPr>
          <p:cNvSpPr/>
          <p:nvPr/>
        </p:nvSpPr>
        <p:spPr>
          <a:xfrm>
            <a:off x="0" y="0"/>
            <a:ext cx="9144000" cy="6858000"/>
          </a:xfrm>
          <a:prstGeom prst="rect">
            <a:avLst/>
          </a:prstGeom>
          <a:solidFill>
            <a:srgbClr val="0B2233"/>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2" name="Rectangle 41">
            <a:extLst>
              <a:ext uri="{FF2B5EF4-FFF2-40B4-BE49-F238E27FC236}">
                <a16:creationId xmlns:a16="http://schemas.microsoft.com/office/drawing/2014/main" id="{F9AD01C0-D4E4-4C74-8D01-45894557C875}"/>
              </a:ext>
            </a:extLst>
          </p:cNvPr>
          <p:cNvSpPr/>
          <p:nvPr/>
        </p:nvSpPr>
        <p:spPr>
          <a:xfrm>
            <a:off x="609600" y="641556"/>
            <a:ext cx="914400" cy="508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3" name="TextBox 42">
            <a:extLst>
              <a:ext uri="{FF2B5EF4-FFF2-40B4-BE49-F238E27FC236}">
                <a16:creationId xmlns:a16="http://schemas.microsoft.com/office/drawing/2014/main" id="{350BD423-2E41-4025-94C2-45826F662BA1}"/>
              </a:ext>
            </a:extLst>
          </p:cNvPr>
          <p:cNvSpPr txBox="1"/>
          <p:nvPr/>
        </p:nvSpPr>
        <p:spPr>
          <a:xfrm>
            <a:off x="609600" y="844756"/>
            <a:ext cx="6858000" cy="431800"/>
          </a:xfrm>
          <a:prstGeom prst="rect">
            <a:avLst/>
          </a:prstGeom>
          <a:noFill/>
          <a:ln>
            <a:noFill/>
          </a:ln>
        </p:spPr>
        <p:txBody>
          <a:bodyPr vertOverflow="overflow" vert="horz" wrap="square" rtlCol="0" anchor="t">
            <a:noAutofit/>
          </a:bodyPr>
          <a:lstStyle/>
          <a:p>
            <a:pPr algn="l"/>
            <a:r>
              <a:rPr lang="en-US" sz="2600" b="1" dirty="0">
                <a:solidFill>
                  <a:srgbClr val="FFFFFF"/>
                </a:solidFill>
                <a:latin typeface="Aptos"/>
              </a:rPr>
              <a:t>RESPONDING WITH COMPASSION</a:t>
            </a:r>
          </a:p>
        </p:txBody>
      </p:sp>
      <p:sp>
        <p:nvSpPr>
          <p:cNvPr id="44" name="TextBox 43">
            <a:extLst>
              <a:ext uri="{FF2B5EF4-FFF2-40B4-BE49-F238E27FC236}">
                <a16:creationId xmlns:a16="http://schemas.microsoft.com/office/drawing/2014/main" id="{EB8039CE-D510-4E2E-803F-E6C0D20BDFDA}"/>
              </a:ext>
            </a:extLst>
          </p:cNvPr>
          <p:cNvSpPr txBox="1"/>
          <p:nvPr/>
        </p:nvSpPr>
        <p:spPr>
          <a:xfrm>
            <a:off x="609600" y="1371600"/>
            <a:ext cx="7747000" cy="2540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Use a calm, dignity-preserving sequence when behavior becomes inappropriate or unsafe.</a:t>
            </a:r>
          </a:p>
        </p:txBody>
      </p:sp>
      <p:sp>
        <p:nvSpPr>
          <p:cNvPr id="45" name="Rectangle 44">
            <a:extLst>
              <a:ext uri="{FF2B5EF4-FFF2-40B4-BE49-F238E27FC236}">
                <a16:creationId xmlns:a16="http://schemas.microsoft.com/office/drawing/2014/main" id="{D37618DB-D3E3-4A30-A591-E251DFDD1B78}"/>
              </a:ext>
            </a:extLst>
          </p:cNvPr>
          <p:cNvSpPr/>
          <p:nvPr/>
        </p:nvSpPr>
        <p:spPr>
          <a:xfrm>
            <a:off x="609600" y="1879600"/>
            <a:ext cx="2692400" cy="38100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6" name="TextBox 45">
            <a:extLst>
              <a:ext uri="{FF2B5EF4-FFF2-40B4-BE49-F238E27FC236}">
                <a16:creationId xmlns:a16="http://schemas.microsoft.com/office/drawing/2014/main" id="{C347E1A6-C282-4EF0-B0DB-AFEBAAA27F8D}"/>
              </a:ext>
            </a:extLst>
          </p:cNvPr>
          <p:cNvSpPr txBox="1"/>
          <p:nvPr/>
        </p:nvSpPr>
        <p:spPr>
          <a:xfrm>
            <a:off x="914400" y="2184400"/>
            <a:ext cx="1905000" cy="228600"/>
          </a:xfrm>
          <a:prstGeom prst="rect">
            <a:avLst/>
          </a:prstGeom>
          <a:noFill/>
          <a:ln>
            <a:noFill/>
          </a:ln>
        </p:spPr>
        <p:txBody>
          <a:bodyPr vertOverflow="overflow" vert="horz" wrap="square" rtlCol="0" anchor="t">
            <a:noAutofit/>
          </a:bodyPr>
          <a:lstStyle/>
          <a:p>
            <a:pPr algn="l"/>
            <a:r>
              <a:rPr lang="en-US" sz="1400" b="1" dirty="0">
                <a:solidFill>
                  <a:srgbClr val="58B7D2"/>
                </a:solidFill>
                <a:latin typeface="Aptos"/>
              </a:rPr>
              <a:t>Response principle</a:t>
            </a:r>
          </a:p>
        </p:txBody>
      </p:sp>
      <p:sp>
        <p:nvSpPr>
          <p:cNvPr id="47" name="TextBox 46">
            <a:extLst>
              <a:ext uri="{FF2B5EF4-FFF2-40B4-BE49-F238E27FC236}">
                <a16:creationId xmlns:a16="http://schemas.microsoft.com/office/drawing/2014/main" id="{3DC4C0EF-4777-4E37-9156-9B3F8884B711}"/>
              </a:ext>
            </a:extLst>
          </p:cNvPr>
          <p:cNvSpPr txBox="1"/>
          <p:nvPr/>
        </p:nvSpPr>
        <p:spPr>
          <a:xfrm>
            <a:off x="914400" y="2557208"/>
            <a:ext cx="2032000" cy="1219200"/>
          </a:xfrm>
          <a:prstGeom prst="rect">
            <a:avLst/>
          </a:prstGeom>
          <a:noFill/>
          <a:ln>
            <a:noFill/>
          </a:ln>
        </p:spPr>
        <p:txBody>
          <a:bodyPr vertOverflow="overflow" vert="horz" wrap="square" rtlCol="0" anchor="t">
            <a:noAutofit/>
          </a:bodyPr>
          <a:lstStyle/>
          <a:p>
            <a:pPr algn="l"/>
            <a:r>
              <a:rPr lang="en-US" sz="2100" b="1" dirty="0">
                <a:solidFill>
                  <a:srgbClr val="FFFFFF"/>
                </a:solidFill>
                <a:latin typeface="Aptos"/>
              </a:rPr>
              <a:t>Calm first.
Correct privately.
Protect dignity.</a:t>
            </a:r>
          </a:p>
        </p:txBody>
      </p:sp>
      <p:sp>
        <p:nvSpPr>
          <p:cNvPr id="48" name="Rectangle 47">
            <a:extLst>
              <a:ext uri="{FF2B5EF4-FFF2-40B4-BE49-F238E27FC236}">
                <a16:creationId xmlns:a16="http://schemas.microsoft.com/office/drawing/2014/main" id="{B16DA318-1F53-4181-83B1-212B80A0D441}"/>
              </a:ext>
            </a:extLst>
          </p:cNvPr>
          <p:cNvSpPr/>
          <p:nvPr/>
        </p:nvSpPr>
        <p:spPr>
          <a:xfrm>
            <a:off x="914400" y="4064000"/>
            <a:ext cx="17780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9" name="TextBox 48">
            <a:extLst>
              <a:ext uri="{FF2B5EF4-FFF2-40B4-BE49-F238E27FC236}">
                <a16:creationId xmlns:a16="http://schemas.microsoft.com/office/drawing/2014/main" id="{DD9BAD73-1A6D-4133-A2D4-F11797DB7B89}"/>
              </a:ext>
            </a:extLst>
          </p:cNvPr>
          <p:cNvSpPr txBox="1"/>
          <p:nvPr/>
        </p:nvSpPr>
        <p:spPr>
          <a:xfrm>
            <a:off x="914400" y="4210668"/>
            <a:ext cx="2082800" cy="7874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The goal is not punishment; it is safety, consent, and respectful redirection.</a:t>
            </a:r>
          </a:p>
        </p:txBody>
      </p:sp>
      <p:sp>
        <p:nvSpPr>
          <p:cNvPr id="50" name="Rectangle 49">
            <a:extLst>
              <a:ext uri="{FF2B5EF4-FFF2-40B4-BE49-F238E27FC236}">
                <a16:creationId xmlns:a16="http://schemas.microsoft.com/office/drawing/2014/main" id="{DE09C075-19CA-4004-A723-880D9911DE46}"/>
              </a:ext>
            </a:extLst>
          </p:cNvPr>
          <p:cNvSpPr/>
          <p:nvPr/>
        </p:nvSpPr>
        <p:spPr>
          <a:xfrm>
            <a:off x="914400" y="5361046"/>
            <a:ext cx="1778000" cy="456172"/>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1" name="TextBox 50">
            <a:extLst>
              <a:ext uri="{FF2B5EF4-FFF2-40B4-BE49-F238E27FC236}">
                <a16:creationId xmlns:a16="http://schemas.microsoft.com/office/drawing/2014/main" id="{1980613A-F894-4C3B-85FF-D4DC51C663A2}"/>
              </a:ext>
            </a:extLst>
          </p:cNvPr>
          <p:cNvSpPr txBox="1"/>
          <p:nvPr/>
        </p:nvSpPr>
        <p:spPr>
          <a:xfrm>
            <a:off x="1092200" y="5361046"/>
            <a:ext cx="1270000" cy="152400"/>
          </a:xfrm>
          <a:prstGeom prst="rect">
            <a:avLst/>
          </a:prstGeom>
          <a:noFill/>
          <a:ln>
            <a:noFill/>
          </a:ln>
        </p:spPr>
        <p:txBody>
          <a:bodyPr vertOverflow="overflow" vert="horz" wrap="square" rtlCol="0" anchor="t">
            <a:noAutofit/>
          </a:bodyPr>
          <a:lstStyle/>
          <a:p>
            <a:pPr algn="l"/>
            <a:r>
              <a:rPr lang="en-US" sz="1200" b="1" dirty="0">
                <a:solidFill>
                  <a:srgbClr val="0B2233"/>
                </a:solidFill>
                <a:latin typeface="Aptos"/>
              </a:rPr>
              <a:t>CARE RESPONSE</a:t>
            </a:r>
          </a:p>
        </p:txBody>
      </p:sp>
      <p:sp>
        <p:nvSpPr>
          <p:cNvPr id="52" name="Rectangle 51">
            <a:extLst>
              <a:ext uri="{FF2B5EF4-FFF2-40B4-BE49-F238E27FC236}">
                <a16:creationId xmlns:a16="http://schemas.microsoft.com/office/drawing/2014/main" id="{24B7EFBB-A8C7-4F3B-9BC9-04EC39216351}"/>
              </a:ext>
            </a:extLst>
          </p:cNvPr>
          <p:cNvSpPr/>
          <p:nvPr/>
        </p:nvSpPr>
        <p:spPr>
          <a:xfrm>
            <a:off x="3708400" y="1879600"/>
            <a:ext cx="4826000" cy="6858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3" name="Rectangle 52">
            <a:extLst>
              <a:ext uri="{FF2B5EF4-FFF2-40B4-BE49-F238E27FC236}">
                <a16:creationId xmlns:a16="http://schemas.microsoft.com/office/drawing/2014/main" id="{7B127ED0-6669-450B-B8E6-9228F956DC4B}"/>
              </a:ext>
            </a:extLst>
          </p:cNvPr>
          <p:cNvSpPr/>
          <p:nvPr/>
        </p:nvSpPr>
        <p:spPr>
          <a:xfrm>
            <a:off x="3937000" y="20574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4" name="TextBox 53">
            <a:extLst>
              <a:ext uri="{FF2B5EF4-FFF2-40B4-BE49-F238E27FC236}">
                <a16:creationId xmlns:a16="http://schemas.microsoft.com/office/drawing/2014/main" id="{606C029D-39C3-4BA4-A787-C30C134E6E68}"/>
              </a:ext>
            </a:extLst>
          </p:cNvPr>
          <p:cNvSpPr txBox="1"/>
          <p:nvPr/>
        </p:nvSpPr>
        <p:spPr>
          <a:xfrm>
            <a:off x="4038600" y="2108200"/>
            <a:ext cx="152400" cy="203200"/>
          </a:xfrm>
          <a:prstGeom prst="rect">
            <a:avLst/>
          </a:prstGeom>
          <a:noFill/>
          <a:ln>
            <a:noFill/>
          </a:ln>
        </p:spPr>
        <p:txBody>
          <a:bodyPr vertOverflow="overflow" vert="horz" wrap="square" rtlCol="0" anchor="t">
            <a:noAutofit/>
          </a:bodyPr>
          <a:lstStyle/>
          <a:p>
            <a:pPr algn="l"/>
            <a:r>
              <a:rPr lang="en-US" sz="1300" b="1">
                <a:solidFill>
                  <a:srgbClr val="0B2233"/>
                </a:solidFill>
                <a:latin typeface="Aptos"/>
              </a:rPr>
              <a:t>1</a:t>
            </a:r>
          </a:p>
        </p:txBody>
      </p:sp>
      <p:sp>
        <p:nvSpPr>
          <p:cNvPr id="55" name="TextBox 54">
            <a:extLst>
              <a:ext uri="{FF2B5EF4-FFF2-40B4-BE49-F238E27FC236}">
                <a16:creationId xmlns:a16="http://schemas.microsoft.com/office/drawing/2014/main" id="{A4B3887E-3D5A-46F9-AE6A-232C921EF710}"/>
              </a:ext>
            </a:extLst>
          </p:cNvPr>
          <p:cNvSpPr txBox="1"/>
          <p:nvPr/>
        </p:nvSpPr>
        <p:spPr>
          <a:xfrm>
            <a:off x="4495800" y="1964404"/>
            <a:ext cx="3810000" cy="2540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Remain calm</a:t>
            </a:r>
          </a:p>
        </p:txBody>
      </p:sp>
      <p:sp>
        <p:nvSpPr>
          <p:cNvPr id="56" name="TextBox 55">
            <a:extLst>
              <a:ext uri="{FF2B5EF4-FFF2-40B4-BE49-F238E27FC236}">
                <a16:creationId xmlns:a16="http://schemas.microsoft.com/office/drawing/2014/main" id="{0E658CB5-C7B5-4EAF-8D5D-70E085303A37}"/>
              </a:ext>
            </a:extLst>
          </p:cNvPr>
          <p:cNvSpPr txBox="1"/>
          <p:nvPr/>
        </p:nvSpPr>
        <p:spPr>
          <a:xfrm>
            <a:off x="4495800" y="2256504"/>
            <a:ext cx="3810000" cy="2032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Pause, lower your voice, and avoid escalation.</a:t>
            </a:r>
          </a:p>
        </p:txBody>
      </p:sp>
      <p:sp>
        <p:nvSpPr>
          <p:cNvPr id="57" name="Rectangle 56">
            <a:extLst>
              <a:ext uri="{FF2B5EF4-FFF2-40B4-BE49-F238E27FC236}">
                <a16:creationId xmlns:a16="http://schemas.microsoft.com/office/drawing/2014/main" id="{6CCBE820-D83D-4299-B04E-A5B297317F93}"/>
              </a:ext>
            </a:extLst>
          </p:cNvPr>
          <p:cNvSpPr/>
          <p:nvPr/>
        </p:nvSpPr>
        <p:spPr>
          <a:xfrm>
            <a:off x="3708400" y="2654300"/>
            <a:ext cx="4826000" cy="6858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8" name="Rectangle 57">
            <a:extLst>
              <a:ext uri="{FF2B5EF4-FFF2-40B4-BE49-F238E27FC236}">
                <a16:creationId xmlns:a16="http://schemas.microsoft.com/office/drawing/2014/main" id="{E0715B34-35E0-45F0-A0B7-3ECF8F00B0C0}"/>
              </a:ext>
            </a:extLst>
          </p:cNvPr>
          <p:cNvSpPr/>
          <p:nvPr/>
        </p:nvSpPr>
        <p:spPr>
          <a:xfrm>
            <a:off x="3937000" y="28321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9" name="TextBox 58">
            <a:extLst>
              <a:ext uri="{FF2B5EF4-FFF2-40B4-BE49-F238E27FC236}">
                <a16:creationId xmlns:a16="http://schemas.microsoft.com/office/drawing/2014/main" id="{49408AA2-BA95-4301-9F1B-EC7CA70EF0B5}"/>
              </a:ext>
            </a:extLst>
          </p:cNvPr>
          <p:cNvSpPr txBox="1"/>
          <p:nvPr/>
        </p:nvSpPr>
        <p:spPr>
          <a:xfrm>
            <a:off x="4038600" y="2882900"/>
            <a:ext cx="152400" cy="203200"/>
          </a:xfrm>
          <a:prstGeom prst="rect">
            <a:avLst/>
          </a:prstGeom>
          <a:noFill/>
          <a:ln>
            <a:noFill/>
          </a:ln>
        </p:spPr>
        <p:txBody>
          <a:bodyPr vertOverflow="overflow" vert="horz" wrap="square" rtlCol="0" anchor="t">
            <a:noAutofit/>
          </a:bodyPr>
          <a:lstStyle/>
          <a:p>
            <a:pPr algn="l"/>
            <a:r>
              <a:rPr lang="en-US" sz="1300" b="1">
                <a:solidFill>
                  <a:srgbClr val="0B2233"/>
                </a:solidFill>
                <a:latin typeface="Aptos"/>
              </a:rPr>
              <a:t>2</a:t>
            </a:r>
          </a:p>
        </p:txBody>
      </p:sp>
      <p:sp>
        <p:nvSpPr>
          <p:cNvPr id="60" name="TextBox 59">
            <a:extLst>
              <a:ext uri="{FF2B5EF4-FFF2-40B4-BE49-F238E27FC236}">
                <a16:creationId xmlns:a16="http://schemas.microsoft.com/office/drawing/2014/main" id="{225E6779-1A90-4262-9362-D893A2933A4E}"/>
              </a:ext>
            </a:extLst>
          </p:cNvPr>
          <p:cNvSpPr txBox="1"/>
          <p:nvPr/>
        </p:nvSpPr>
        <p:spPr>
          <a:xfrm>
            <a:off x="4495800" y="2724356"/>
            <a:ext cx="3810000" cy="2540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Avoid shame</a:t>
            </a:r>
          </a:p>
        </p:txBody>
      </p:sp>
      <p:sp>
        <p:nvSpPr>
          <p:cNvPr id="61" name="TextBox 60">
            <a:extLst>
              <a:ext uri="{FF2B5EF4-FFF2-40B4-BE49-F238E27FC236}">
                <a16:creationId xmlns:a16="http://schemas.microsoft.com/office/drawing/2014/main" id="{BBF267D6-5590-4FF2-B19C-A6B1C054F701}"/>
              </a:ext>
            </a:extLst>
          </p:cNvPr>
          <p:cNvSpPr txBox="1"/>
          <p:nvPr/>
        </p:nvSpPr>
        <p:spPr>
          <a:xfrm>
            <a:off x="4495800" y="3001708"/>
            <a:ext cx="3810000" cy="300292"/>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Correct the behavior without labels or blame.</a:t>
            </a:r>
          </a:p>
        </p:txBody>
      </p:sp>
      <p:sp>
        <p:nvSpPr>
          <p:cNvPr id="62" name="Rectangle 61">
            <a:extLst>
              <a:ext uri="{FF2B5EF4-FFF2-40B4-BE49-F238E27FC236}">
                <a16:creationId xmlns:a16="http://schemas.microsoft.com/office/drawing/2014/main" id="{0B802266-4A75-43CE-8325-2CC437C837BF}"/>
              </a:ext>
            </a:extLst>
          </p:cNvPr>
          <p:cNvSpPr/>
          <p:nvPr/>
        </p:nvSpPr>
        <p:spPr>
          <a:xfrm>
            <a:off x="3708400" y="3429000"/>
            <a:ext cx="4826000" cy="6858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3" name="Rectangle 62">
            <a:extLst>
              <a:ext uri="{FF2B5EF4-FFF2-40B4-BE49-F238E27FC236}">
                <a16:creationId xmlns:a16="http://schemas.microsoft.com/office/drawing/2014/main" id="{B19EF984-4A21-434F-AA3A-815B42B13712}"/>
              </a:ext>
            </a:extLst>
          </p:cNvPr>
          <p:cNvSpPr/>
          <p:nvPr/>
        </p:nvSpPr>
        <p:spPr>
          <a:xfrm>
            <a:off x="3937000" y="36068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4" name="TextBox 63">
            <a:extLst>
              <a:ext uri="{FF2B5EF4-FFF2-40B4-BE49-F238E27FC236}">
                <a16:creationId xmlns:a16="http://schemas.microsoft.com/office/drawing/2014/main" id="{EF638B5C-ED60-4238-8A41-5DAB1AE29C30}"/>
              </a:ext>
            </a:extLst>
          </p:cNvPr>
          <p:cNvSpPr txBox="1"/>
          <p:nvPr/>
        </p:nvSpPr>
        <p:spPr>
          <a:xfrm>
            <a:off x="4038600" y="3657600"/>
            <a:ext cx="152400" cy="203200"/>
          </a:xfrm>
          <a:prstGeom prst="rect">
            <a:avLst/>
          </a:prstGeom>
          <a:noFill/>
          <a:ln>
            <a:noFill/>
          </a:ln>
        </p:spPr>
        <p:txBody>
          <a:bodyPr vertOverflow="overflow" vert="horz" wrap="square" rtlCol="0" anchor="t">
            <a:noAutofit/>
          </a:bodyPr>
          <a:lstStyle/>
          <a:p>
            <a:pPr algn="l"/>
            <a:r>
              <a:rPr lang="en-US" sz="1300" b="1">
                <a:solidFill>
                  <a:srgbClr val="0B2233"/>
                </a:solidFill>
                <a:latin typeface="Aptos"/>
              </a:rPr>
              <a:t>3</a:t>
            </a:r>
          </a:p>
        </p:txBody>
      </p:sp>
      <p:sp>
        <p:nvSpPr>
          <p:cNvPr id="65" name="TextBox 64">
            <a:extLst>
              <a:ext uri="{FF2B5EF4-FFF2-40B4-BE49-F238E27FC236}">
                <a16:creationId xmlns:a16="http://schemas.microsoft.com/office/drawing/2014/main" id="{3A6DEE5D-1C8C-496C-9E2E-DE4997E930A1}"/>
              </a:ext>
            </a:extLst>
          </p:cNvPr>
          <p:cNvSpPr txBox="1"/>
          <p:nvPr/>
        </p:nvSpPr>
        <p:spPr>
          <a:xfrm>
            <a:off x="4495800" y="3499056"/>
            <a:ext cx="3810000" cy="2540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Redirect behavior</a:t>
            </a:r>
          </a:p>
        </p:txBody>
      </p:sp>
      <p:sp>
        <p:nvSpPr>
          <p:cNvPr id="66" name="TextBox 65">
            <a:extLst>
              <a:ext uri="{FF2B5EF4-FFF2-40B4-BE49-F238E27FC236}">
                <a16:creationId xmlns:a16="http://schemas.microsoft.com/office/drawing/2014/main" id="{866930DB-B143-4645-8772-84F489B98484}"/>
              </a:ext>
            </a:extLst>
          </p:cNvPr>
          <p:cNvSpPr txBox="1"/>
          <p:nvPr/>
        </p:nvSpPr>
        <p:spPr>
          <a:xfrm>
            <a:off x="4495800" y="3776408"/>
            <a:ext cx="3810000" cy="2032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Offer a private, concrete alternative action.</a:t>
            </a:r>
          </a:p>
        </p:txBody>
      </p:sp>
      <p:sp>
        <p:nvSpPr>
          <p:cNvPr id="67" name="Rectangle 66">
            <a:extLst>
              <a:ext uri="{FF2B5EF4-FFF2-40B4-BE49-F238E27FC236}">
                <a16:creationId xmlns:a16="http://schemas.microsoft.com/office/drawing/2014/main" id="{16355FB6-25A8-4BCD-BE43-125291249952}"/>
              </a:ext>
            </a:extLst>
          </p:cNvPr>
          <p:cNvSpPr/>
          <p:nvPr/>
        </p:nvSpPr>
        <p:spPr>
          <a:xfrm>
            <a:off x="3708400" y="4203700"/>
            <a:ext cx="4826000" cy="6858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8" name="Rectangle 67">
            <a:extLst>
              <a:ext uri="{FF2B5EF4-FFF2-40B4-BE49-F238E27FC236}">
                <a16:creationId xmlns:a16="http://schemas.microsoft.com/office/drawing/2014/main" id="{E1CE7313-4ABD-4E48-A2F2-99C4FA47E586}"/>
              </a:ext>
            </a:extLst>
          </p:cNvPr>
          <p:cNvSpPr/>
          <p:nvPr/>
        </p:nvSpPr>
        <p:spPr>
          <a:xfrm>
            <a:off x="3937000" y="43815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9" name="TextBox 68">
            <a:extLst>
              <a:ext uri="{FF2B5EF4-FFF2-40B4-BE49-F238E27FC236}">
                <a16:creationId xmlns:a16="http://schemas.microsoft.com/office/drawing/2014/main" id="{5877F5C9-02D6-4A08-A875-967F9EAD1579}"/>
              </a:ext>
            </a:extLst>
          </p:cNvPr>
          <p:cNvSpPr txBox="1"/>
          <p:nvPr/>
        </p:nvSpPr>
        <p:spPr>
          <a:xfrm>
            <a:off x="4038600" y="4432300"/>
            <a:ext cx="152400" cy="203200"/>
          </a:xfrm>
          <a:prstGeom prst="rect">
            <a:avLst/>
          </a:prstGeom>
          <a:noFill/>
          <a:ln>
            <a:noFill/>
          </a:ln>
        </p:spPr>
        <p:txBody>
          <a:bodyPr vertOverflow="overflow" vert="horz" wrap="square" rtlCol="0" anchor="t">
            <a:noAutofit/>
          </a:bodyPr>
          <a:lstStyle/>
          <a:p>
            <a:pPr algn="l"/>
            <a:r>
              <a:rPr lang="en-US" sz="1300" b="1">
                <a:solidFill>
                  <a:srgbClr val="0B2233"/>
                </a:solidFill>
                <a:latin typeface="Aptos"/>
              </a:rPr>
              <a:t>4</a:t>
            </a:r>
          </a:p>
        </p:txBody>
      </p:sp>
      <p:sp>
        <p:nvSpPr>
          <p:cNvPr id="70" name="TextBox 69">
            <a:extLst>
              <a:ext uri="{FF2B5EF4-FFF2-40B4-BE49-F238E27FC236}">
                <a16:creationId xmlns:a16="http://schemas.microsoft.com/office/drawing/2014/main" id="{1D39C92F-73C8-4C30-A392-40E113A07B74}"/>
              </a:ext>
            </a:extLst>
          </p:cNvPr>
          <p:cNvSpPr txBox="1"/>
          <p:nvPr/>
        </p:nvSpPr>
        <p:spPr>
          <a:xfrm>
            <a:off x="4495800" y="4273756"/>
            <a:ext cx="3810000" cy="2540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Protect</a:t>
            </a:r>
            <a:r>
              <a:rPr lang="en-US" sz="1500" b="1" dirty="0">
                <a:solidFill>
                  <a:srgbClr val="FFFFFF"/>
                </a:solidFill>
                <a:latin typeface="Aptos"/>
              </a:rPr>
              <a:t> dignity</a:t>
            </a:r>
          </a:p>
        </p:txBody>
      </p:sp>
      <p:sp>
        <p:nvSpPr>
          <p:cNvPr id="71" name="TextBox 70">
            <a:extLst>
              <a:ext uri="{FF2B5EF4-FFF2-40B4-BE49-F238E27FC236}">
                <a16:creationId xmlns:a16="http://schemas.microsoft.com/office/drawing/2014/main" id="{648E0D7E-9212-4DDA-BBCE-48FFF11634B6}"/>
              </a:ext>
            </a:extLst>
          </p:cNvPr>
          <p:cNvSpPr txBox="1"/>
          <p:nvPr/>
        </p:nvSpPr>
        <p:spPr>
          <a:xfrm>
            <a:off x="4495800" y="4565856"/>
            <a:ext cx="3810000" cy="2032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Limit the audience and preserve respect.</a:t>
            </a:r>
          </a:p>
        </p:txBody>
      </p:sp>
      <p:sp>
        <p:nvSpPr>
          <p:cNvPr id="72" name="Rectangle 71">
            <a:extLst>
              <a:ext uri="{FF2B5EF4-FFF2-40B4-BE49-F238E27FC236}">
                <a16:creationId xmlns:a16="http://schemas.microsoft.com/office/drawing/2014/main" id="{6A465565-0771-498B-966B-F1BDD1C73C70}"/>
              </a:ext>
            </a:extLst>
          </p:cNvPr>
          <p:cNvSpPr/>
          <p:nvPr/>
        </p:nvSpPr>
        <p:spPr>
          <a:xfrm>
            <a:off x="3708400" y="4978400"/>
            <a:ext cx="4826000" cy="6858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73" name="Rectangle 72">
            <a:extLst>
              <a:ext uri="{FF2B5EF4-FFF2-40B4-BE49-F238E27FC236}">
                <a16:creationId xmlns:a16="http://schemas.microsoft.com/office/drawing/2014/main" id="{610EA2C1-2F35-49E2-97E9-4ED62A40F08E}"/>
              </a:ext>
            </a:extLst>
          </p:cNvPr>
          <p:cNvSpPr/>
          <p:nvPr/>
        </p:nvSpPr>
        <p:spPr>
          <a:xfrm>
            <a:off x="3937000" y="51562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74" name="TextBox 73">
            <a:extLst>
              <a:ext uri="{FF2B5EF4-FFF2-40B4-BE49-F238E27FC236}">
                <a16:creationId xmlns:a16="http://schemas.microsoft.com/office/drawing/2014/main" id="{367A2CB4-A638-4F03-A277-68B0BF37ABBF}"/>
              </a:ext>
            </a:extLst>
          </p:cNvPr>
          <p:cNvSpPr txBox="1"/>
          <p:nvPr/>
        </p:nvSpPr>
        <p:spPr>
          <a:xfrm>
            <a:off x="4038600" y="5207000"/>
            <a:ext cx="152400" cy="203200"/>
          </a:xfrm>
          <a:prstGeom prst="rect">
            <a:avLst/>
          </a:prstGeom>
          <a:noFill/>
          <a:ln>
            <a:noFill/>
          </a:ln>
        </p:spPr>
        <p:txBody>
          <a:bodyPr vertOverflow="overflow" vert="horz" wrap="square" rtlCol="0" anchor="t">
            <a:noAutofit/>
          </a:bodyPr>
          <a:lstStyle/>
          <a:p>
            <a:pPr algn="l"/>
            <a:r>
              <a:rPr lang="en-US" sz="1300" b="1">
                <a:solidFill>
                  <a:srgbClr val="0B2233"/>
                </a:solidFill>
                <a:latin typeface="Aptos"/>
              </a:rPr>
              <a:t>5</a:t>
            </a:r>
          </a:p>
        </p:txBody>
      </p:sp>
      <p:sp>
        <p:nvSpPr>
          <p:cNvPr id="75" name="TextBox 74">
            <a:extLst>
              <a:ext uri="{FF2B5EF4-FFF2-40B4-BE49-F238E27FC236}">
                <a16:creationId xmlns:a16="http://schemas.microsoft.com/office/drawing/2014/main" id="{466541C7-E473-4356-A161-8751095C2B27}"/>
              </a:ext>
            </a:extLst>
          </p:cNvPr>
          <p:cNvSpPr txBox="1"/>
          <p:nvPr/>
        </p:nvSpPr>
        <p:spPr>
          <a:xfrm>
            <a:off x="4495800" y="5033708"/>
            <a:ext cx="3810000" cy="254000"/>
          </a:xfrm>
          <a:prstGeom prst="rect">
            <a:avLst/>
          </a:prstGeom>
          <a:noFill/>
          <a:ln>
            <a:noFill/>
          </a:ln>
        </p:spPr>
        <p:txBody>
          <a:bodyPr vertOverflow="overflow" vert="horz" wrap="square" rtlCol="0" anchor="t">
            <a:noAutofit/>
          </a:bodyPr>
          <a:lstStyle/>
          <a:p>
            <a:pPr algn="l"/>
            <a:r>
              <a:rPr lang="en-US" sz="1500" b="1" dirty="0">
                <a:solidFill>
                  <a:srgbClr val="FFFFFF"/>
                </a:solidFill>
                <a:latin typeface="Aptos"/>
              </a:rPr>
              <a:t>Consider </a:t>
            </a:r>
            <a:r>
              <a:rPr lang="en-US" sz="1600" b="1" dirty="0">
                <a:solidFill>
                  <a:srgbClr val="FFFFFF"/>
                </a:solidFill>
                <a:latin typeface="Aptos"/>
              </a:rPr>
              <a:t>safety</a:t>
            </a:r>
            <a:r>
              <a:rPr lang="en-US" sz="1500" b="1" dirty="0">
                <a:solidFill>
                  <a:srgbClr val="FFFFFF"/>
                </a:solidFill>
                <a:latin typeface="Aptos"/>
              </a:rPr>
              <a:t> and consent</a:t>
            </a:r>
          </a:p>
        </p:txBody>
      </p:sp>
      <p:sp>
        <p:nvSpPr>
          <p:cNvPr id="76" name="TextBox 75">
            <a:extLst>
              <a:ext uri="{FF2B5EF4-FFF2-40B4-BE49-F238E27FC236}">
                <a16:creationId xmlns:a16="http://schemas.microsoft.com/office/drawing/2014/main" id="{9FA5AAC7-B032-4D2C-953B-45A3B372AA86}"/>
              </a:ext>
            </a:extLst>
          </p:cNvPr>
          <p:cNvSpPr txBox="1"/>
          <p:nvPr/>
        </p:nvSpPr>
        <p:spPr>
          <a:xfrm>
            <a:off x="4495800" y="5296312"/>
            <a:ext cx="3810000" cy="2032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Protect the person, staff, and others.</a:t>
            </a:r>
          </a:p>
        </p:txBody>
      </p:sp>
      <p:sp>
        <p:nvSpPr>
          <p:cNvPr id="77" name="TextBox 76">
            <a:extLst>
              <a:ext uri="{FF2B5EF4-FFF2-40B4-BE49-F238E27FC236}">
                <a16:creationId xmlns:a16="http://schemas.microsoft.com/office/drawing/2014/main" id="{6B0F66F8-66D1-4EA1-8CD3-7C680EB2BCF7}"/>
              </a:ext>
            </a:extLst>
          </p:cNvPr>
          <p:cNvSpPr txBox="1"/>
          <p:nvPr/>
        </p:nvSpPr>
        <p:spPr>
          <a:xfrm>
            <a:off x="609600" y="6426200"/>
            <a:ext cx="7112000" cy="152400"/>
          </a:xfrm>
          <a:prstGeom prst="rect">
            <a:avLst/>
          </a:prstGeom>
          <a:noFill/>
          <a:ln>
            <a:noFill/>
          </a:ln>
        </p:spPr>
        <p:txBody>
          <a:bodyPr vertOverflow="overflow" vert="horz" wrap="square" rtlCol="0" anchor="t">
            <a:noAutofit/>
          </a:bodyPr>
          <a:lstStyle/>
          <a:p>
            <a:pPr algn="l"/>
            <a:r>
              <a:rPr lang="en-US" sz="1200">
                <a:solidFill>
                  <a:srgbClr val="7FA5B8"/>
                </a:solidFill>
                <a:latin typeface="Aptos"/>
              </a:rPr>
              <a:t>Compassionate response framework: calm, privacy, dignity, safety, consent</a:t>
            </a:r>
          </a:p>
        </p:txBody>
      </p:sp>
    </p:spTree>
    <p:extLst>
      <p:ext uri="{BB962C8B-B14F-4D97-AF65-F5344CB8AC3E}">
        <p14:creationId xmlns:p14="http://schemas.microsoft.com/office/powerpoint/2010/main" val="360045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00F529D-0E72-4AF2-82E5-94A1B140CF45}"/>
              </a:ext>
            </a:extLst>
          </p:cNvPr>
          <p:cNvSpPr/>
          <p:nvPr/>
        </p:nvSpPr>
        <p:spPr>
          <a:xfrm>
            <a:off x="0" y="0"/>
            <a:ext cx="9144000" cy="6858000"/>
          </a:xfrm>
          <a:prstGeom prst="rect">
            <a:avLst/>
          </a:prstGeom>
          <a:solidFill>
            <a:srgbClr val="0B2233"/>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6" name="TextBox 45">
            <a:extLst>
              <a:ext uri="{FF2B5EF4-FFF2-40B4-BE49-F238E27FC236}">
                <a16:creationId xmlns:a16="http://schemas.microsoft.com/office/drawing/2014/main" id="{615DAD74-BC71-4A7D-83C8-DE86875316FE}"/>
              </a:ext>
            </a:extLst>
          </p:cNvPr>
          <p:cNvSpPr txBox="1"/>
          <p:nvPr/>
        </p:nvSpPr>
        <p:spPr>
          <a:xfrm>
            <a:off x="535860" y="279400"/>
            <a:ext cx="1524000" cy="228600"/>
          </a:xfrm>
          <a:prstGeom prst="rect">
            <a:avLst/>
          </a:prstGeom>
          <a:noFill/>
          <a:ln>
            <a:noFill/>
          </a:ln>
        </p:spPr>
        <p:txBody>
          <a:bodyPr vertOverflow="overflow" vert="horz" wrap="square" rtlCol="0" anchor="t">
            <a:noAutofit/>
          </a:bodyPr>
          <a:lstStyle/>
          <a:p>
            <a:pPr algn="l"/>
            <a:r>
              <a:rPr lang="en-US" b="1" dirty="0">
                <a:solidFill>
                  <a:srgbClr val="58B7D2"/>
                </a:solidFill>
                <a:latin typeface="Aptos"/>
              </a:rPr>
              <a:t>Question 6</a:t>
            </a:r>
          </a:p>
        </p:txBody>
      </p:sp>
      <p:sp>
        <p:nvSpPr>
          <p:cNvPr id="47" name="Rectangle 46">
            <a:extLst>
              <a:ext uri="{FF2B5EF4-FFF2-40B4-BE49-F238E27FC236}">
                <a16:creationId xmlns:a16="http://schemas.microsoft.com/office/drawing/2014/main" id="{E36B3027-4886-461A-9241-95593EB234C4}"/>
              </a:ext>
            </a:extLst>
          </p:cNvPr>
          <p:cNvSpPr/>
          <p:nvPr/>
        </p:nvSpPr>
        <p:spPr>
          <a:xfrm>
            <a:off x="609600" y="685800"/>
            <a:ext cx="914400" cy="508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8" name="TextBox 47">
            <a:extLst>
              <a:ext uri="{FF2B5EF4-FFF2-40B4-BE49-F238E27FC236}">
                <a16:creationId xmlns:a16="http://schemas.microsoft.com/office/drawing/2014/main" id="{F30176D9-5131-46F5-9673-0248EE397D66}"/>
              </a:ext>
            </a:extLst>
          </p:cNvPr>
          <p:cNvSpPr txBox="1"/>
          <p:nvPr/>
        </p:nvSpPr>
        <p:spPr>
          <a:xfrm>
            <a:off x="580104" y="844756"/>
            <a:ext cx="7302500" cy="431800"/>
          </a:xfrm>
          <a:prstGeom prst="rect">
            <a:avLst/>
          </a:prstGeom>
          <a:noFill/>
          <a:ln>
            <a:noFill/>
          </a:ln>
        </p:spPr>
        <p:txBody>
          <a:bodyPr vertOverflow="overflow" vert="horz" wrap="square" rtlCol="0" anchor="t">
            <a:noAutofit/>
          </a:bodyPr>
          <a:lstStyle/>
          <a:p>
            <a:pPr algn="l"/>
            <a:r>
              <a:rPr lang="en-US" sz="2600" b="1" dirty="0">
                <a:solidFill>
                  <a:srgbClr val="FFFFFF"/>
                </a:solidFill>
                <a:latin typeface="Aptos"/>
              </a:rPr>
              <a:t>GENTLY ENCOURAGING BATHING &amp; HYGIENE</a:t>
            </a:r>
          </a:p>
        </p:txBody>
      </p:sp>
      <p:sp>
        <p:nvSpPr>
          <p:cNvPr id="49" name="TextBox 48">
            <a:extLst>
              <a:ext uri="{FF2B5EF4-FFF2-40B4-BE49-F238E27FC236}">
                <a16:creationId xmlns:a16="http://schemas.microsoft.com/office/drawing/2014/main" id="{8C77B635-7CB1-4329-94E4-8E69FFC72E4F}"/>
              </a:ext>
            </a:extLst>
          </p:cNvPr>
          <p:cNvSpPr txBox="1"/>
          <p:nvPr/>
        </p:nvSpPr>
        <p:spPr>
          <a:xfrm>
            <a:off x="609600" y="1276556"/>
            <a:ext cx="7937500" cy="4572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Resistance is rarely stubbornness — it is often fear, confusion, or loss of privacy. Soften the approach, not the standard.</a:t>
            </a:r>
          </a:p>
        </p:txBody>
      </p:sp>
      <p:sp>
        <p:nvSpPr>
          <p:cNvPr id="50" name="Rectangle 49">
            <a:extLst>
              <a:ext uri="{FF2B5EF4-FFF2-40B4-BE49-F238E27FC236}">
                <a16:creationId xmlns:a16="http://schemas.microsoft.com/office/drawing/2014/main" id="{3B796F02-2012-4894-BAE2-DEED288A4EB2}"/>
              </a:ext>
            </a:extLst>
          </p:cNvPr>
          <p:cNvSpPr/>
          <p:nvPr/>
        </p:nvSpPr>
        <p:spPr>
          <a:xfrm>
            <a:off x="609600" y="2006600"/>
            <a:ext cx="2514600" cy="35052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1" name="TextBox 50">
            <a:extLst>
              <a:ext uri="{FF2B5EF4-FFF2-40B4-BE49-F238E27FC236}">
                <a16:creationId xmlns:a16="http://schemas.microsoft.com/office/drawing/2014/main" id="{0020929F-B435-458A-AC7B-7C47421C0E75}"/>
              </a:ext>
            </a:extLst>
          </p:cNvPr>
          <p:cNvSpPr txBox="1"/>
          <p:nvPr/>
        </p:nvSpPr>
        <p:spPr>
          <a:xfrm>
            <a:off x="889000" y="2286000"/>
            <a:ext cx="1778000" cy="228600"/>
          </a:xfrm>
          <a:prstGeom prst="rect">
            <a:avLst/>
          </a:prstGeom>
          <a:noFill/>
          <a:ln>
            <a:noFill/>
          </a:ln>
        </p:spPr>
        <p:txBody>
          <a:bodyPr vertOverflow="overflow" vert="horz" wrap="square" rtlCol="0" anchor="t">
            <a:noAutofit/>
          </a:bodyPr>
          <a:lstStyle/>
          <a:p>
            <a:pPr algn="l"/>
            <a:r>
              <a:rPr lang="en-US" sz="1250" b="1" dirty="0">
                <a:solidFill>
                  <a:srgbClr val="58B7D2"/>
                </a:solidFill>
                <a:latin typeface="Aptos"/>
              </a:rPr>
              <a:t>Guiding idea</a:t>
            </a:r>
          </a:p>
        </p:txBody>
      </p:sp>
      <p:sp>
        <p:nvSpPr>
          <p:cNvPr id="52" name="TextBox 51">
            <a:extLst>
              <a:ext uri="{FF2B5EF4-FFF2-40B4-BE49-F238E27FC236}">
                <a16:creationId xmlns:a16="http://schemas.microsoft.com/office/drawing/2014/main" id="{4AAE573F-EE20-479F-B376-1458D028A2D2}"/>
              </a:ext>
            </a:extLst>
          </p:cNvPr>
          <p:cNvSpPr txBox="1"/>
          <p:nvPr/>
        </p:nvSpPr>
        <p:spPr>
          <a:xfrm>
            <a:off x="889000" y="2717800"/>
            <a:ext cx="1905000" cy="1422400"/>
          </a:xfrm>
          <a:prstGeom prst="rect">
            <a:avLst/>
          </a:prstGeom>
          <a:noFill/>
          <a:ln>
            <a:noFill/>
          </a:ln>
        </p:spPr>
        <p:txBody>
          <a:bodyPr vertOverflow="overflow" vert="horz" wrap="square" rtlCol="0" anchor="t">
            <a:noAutofit/>
          </a:bodyPr>
          <a:lstStyle/>
          <a:p>
            <a:pPr algn="l"/>
            <a:r>
              <a:rPr lang="en-US" b="1" dirty="0">
                <a:solidFill>
                  <a:srgbClr val="FFFFFF"/>
                </a:solidFill>
                <a:latin typeface="Aptos"/>
              </a:rPr>
              <a:t>Make care
feel safe,
private, and
predictable.</a:t>
            </a:r>
          </a:p>
        </p:txBody>
      </p:sp>
      <p:sp>
        <p:nvSpPr>
          <p:cNvPr id="53" name="Rectangle 52">
            <a:extLst>
              <a:ext uri="{FF2B5EF4-FFF2-40B4-BE49-F238E27FC236}">
                <a16:creationId xmlns:a16="http://schemas.microsoft.com/office/drawing/2014/main" id="{2CB5CC85-BCCE-45C4-A2B3-A0ACAA2399F9}"/>
              </a:ext>
            </a:extLst>
          </p:cNvPr>
          <p:cNvSpPr/>
          <p:nvPr/>
        </p:nvSpPr>
        <p:spPr>
          <a:xfrm>
            <a:off x="889000" y="4079572"/>
            <a:ext cx="16002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4" name="TextBox 53">
            <a:extLst>
              <a:ext uri="{FF2B5EF4-FFF2-40B4-BE49-F238E27FC236}">
                <a16:creationId xmlns:a16="http://schemas.microsoft.com/office/drawing/2014/main" id="{3EF837CC-4FDE-47EE-9AFC-EABE5741E919}"/>
              </a:ext>
            </a:extLst>
          </p:cNvPr>
          <p:cNvSpPr txBox="1"/>
          <p:nvPr/>
        </p:nvSpPr>
        <p:spPr>
          <a:xfrm>
            <a:off x="889000" y="4156592"/>
            <a:ext cx="1854200" cy="990185"/>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The standard stays the same; the route becomes calmer, warmer, and more private.</a:t>
            </a:r>
          </a:p>
        </p:txBody>
      </p:sp>
      <p:sp>
        <p:nvSpPr>
          <p:cNvPr id="55" name="Rectangle 54">
            <a:extLst>
              <a:ext uri="{FF2B5EF4-FFF2-40B4-BE49-F238E27FC236}">
                <a16:creationId xmlns:a16="http://schemas.microsoft.com/office/drawing/2014/main" id="{4F31BC8A-6641-4661-9F13-7C8A702BAE12}"/>
              </a:ext>
            </a:extLst>
          </p:cNvPr>
          <p:cNvSpPr/>
          <p:nvPr/>
        </p:nvSpPr>
        <p:spPr>
          <a:xfrm>
            <a:off x="961513" y="5432732"/>
            <a:ext cx="1422400" cy="407221"/>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6" name="TextBox 55">
            <a:extLst>
              <a:ext uri="{FF2B5EF4-FFF2-40B4-BE49-F238E27FC236}">
                <a16:creationId xmlns:a16="http://schemas.microsoft.com/office/drawing/2014/main" id="{019118E7-7EA6-4D1E-869A-7F52D8EFD538}"/>
              </a:ext>
            </a:extLst>
          </p:cNvPr>
          <p:cNvSpPr txBox="1"/>
          <p:nvPr/>
        </p:nvSpPr>
        <p:spPr>
          <a:xfrm>
            <a:off x="1082368" y="5475541"/>
            <a:ext cx="1422399" cy="423404"/>
          </a:xfrm>
          <a:prstGeom prst="rect">
            <a:avLst/>
          </a:prstGeom>
          <a:noFill/>
          <a:ln>
            <a:noFill/>
          </a:ln>
        </p:spPr>
        <p:txBody>
          <a:bodyPr vertOverflow="overflow" vert="horz" wrap="square" rtlCol="0" anchor="t">
            <a:noAutofit/>
          </a:bodyPr>
          <a:lstStyle/>
          <a:p>
            <a:pPr algn="l"/>
            <a:r>
              <a:rPr lang="en-US" sz="1200" b="1" dirty="0">
                <a:solidFill>
                  <a:srgbClr val="0B2233"/>
                </a:solidFill>
                <a:latin typeface="Aptos"/>
              </a:rPr>
              <a:t>HYGIENE PLAN</a:t>
            </a:r>
          </a:p>
        </p:txBody>
      </p:sp>
      <p:sp>
        <p:nvSpPr>
          <p:cNvPr id="57" name="Rectangle 56">
            <a:extLst>
              <a:ext uri="{FF2B5EF4-FFF2-40B4-BE49-F238E27FC236}">
                <a16:creationId xmlns:a16="http://schemas.microsoft.com/office/drawing/2014/main" id="{BA9C2DC1-269D-4CB4-8670-EDD066A8F42A}"/>
              </a:ext>
            </a:extLst>
          </p:cNvPr>
          <p:cNvSpPr/>
          <p:nvPr/>
        </p:nvSpPr>
        <p:spPr>
          <a:xfrm>
            <a:off x="3505200" y="2006600"/>
            <a:ext cx="2387600" cy="14224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8" name="Rectangle 57">
            <a:extLst>
              <a:ext uri="{FF2B5EF4-FFF2-40B4-BE49-F238E27FC236}">
                <a16:creationId xmlns:a16="http://schemas.microsoft.com/office/drawing/2014/main" id="{5A4387C1-EA92-45DC-BF8A-D22F303F404C}"/>
              </a:ext>
            </a:extLst>
          </p:cNvPr>
          <p:cNvSpPr/>
          <p:nvPr/>
        </p:nvSpPr>
        <p:spPr>
          <a:xfrm>
            <a:off x="3708400" y="22225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9" name="TextBox 58">
            <a:extLst>
              <a:ext uri="{FF2B5EF4-FFF2-40B4-BE49-F238E27FC236}">
                <a16:creationId xmlns:a16="http://schemas.microsoft.com/office/drawing/2014/main" id="{3548A1ED-5154-43BD-B24B-46EFB7948C46}"/>
              </a:ext>
            </a:extLst>
          </p:cNvPr>
          <p:cNvSpPr txBox="1"/>
          <p:nvPr/>
        </p:nvSpPr>
        <p:spPr>
          <a:xfrm>
            <a:off x="3810000" y="2273300"/>
            <a:ext cx="152400" cy="203200"/>
          </a:xfrm>
          <a:prstGeom prst="rect">
            <a:avLst/>
          </a:prstGeom>
          <a:noFill/>
          <a:ln>
            <a:noFill/>
          </a:ln>
        </p:spPr>
        <p:txBody>
          <a:bodyPr vertOverflow="overflow" vert="horz" wrap="square" rtlCol="0" anchor="t">
            <a:noAutofit/>
          </a:bodyPr>
          <a:lstStyle/>
          <a:p>
            <a:pPr algn="l"/>
            <a:r>
              <a:rPr lang="en-US" sz="1250" b="1">
                <a:solidFill>
                  <a:srgbClr val="0B2233"/>
                </a:solidFill>
                <a:latin typeface="Aptos"/>
              </a:rPr>
              <a:t>1</a:t>
            </a:r>
          </a:p>
        </p:txBody>
      </p:sp>
      <p:sp>
        <p:nvSpPr>
          <p:cNvPr id="60" name="TextBox 59">
            <a:extLst>
              <a:ext uri="{FF2B5EF4-FFF2-40B4-BE49-F238E27FC236}">
                <a16:creationId xmlns:a16="http://schemas.microsoft.com/office/drawing/2014/main" id="{967B650C-5FF0-42AC-BCEF-C01F6B2BB993}"/>
              </a:ext>
            </a:extLst>
          </p:cNvPr>
          <p:cNvSpPr txBox="1"/>
          <p:nvPr/>
        </p:nvSpPr>
        <p:spPr>
          <a:xfrm>
            <a:off x="4216400" y="2222500"/>
            <a:ext cx="1422400" cy="4318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Build routine</a:t>
            </a:r>
          </a:p>
        </p:txBody>
      </p:sp>
      <p:sp>
        <p:nvSpPr>
          <p:cNvPr id="61" name="Rectangle 60">
            <a:extLst>
              <a:ext uri="{FF2B5EF4-FFF2-40B4-BE49-F238E27FC236}">
                <a16:creationId xmlns:a16="http://schemas.microsoft.com/office/drawing/2014/main" id="{2B818803-A720-4ED2-B049-C0A1889C62B9}"/>
              </a:ext>
            </a:extLst>
          </p:cNvPr>
          <p:cNvSpPr/>
          <p:nvPr/>
        </p:nvSpPr>
        <p:spPr>
          <a:xfrm>
            <a:off x="3708400" y="2717800"/>
            <a:ext cx="16764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2" name="TextBox 61">
            <a:extLst>
              <a:ext uri="{FF2B5EF4-FFF2-40B4-BE49-F238E27FC236}">
                <a16:creationId xmlns:a16="http://schemas.microsoft.com/office/drawing/2014/main" id="{A1EC92BA-CAFD-4984-AD96-0FA539E5DC78}"/>
              </a:ext>
            </a:extLst>
          </p:cNvPr>
          <p:cNvSpPr txBox="1"/>
          <p:nvPr/>
        </p:nvSpPr>
        <p:spPr>
          <a:xfrm>
            <a:off x="3708400" y="2748120"/>
            <a:ext cx="1930400" cy="4064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Same time of day; familiar rhythm; unhurried pace.</a:t>
            </a:r>
          </a:p>
        </p:txBody>
      </p:sp>
      <p:sp>
        <p:nvSpPr>
          <p:cNvPr id="63" name="Rectangle 62">
            <a:extLst>
              <a:ext uri="{FF2B5EF4-FFF2-40B4-BE49-F238E27FC236}">
                <a16:creationId xmlns:a16="http://schemas.microsoft.com/office/drawing/2014/main" id="{857B4E97-7E73-4D58-A5F8-ABF2EDA83742}"/>
              </a:ext>
            </a:extLst>
          </p:cNvPr>
          <p:cNvSpPr/>
          <p:nvPr/>
        </p:nvSpPr>
        <p:spPr>
          <a:xfrm>
            <a:off x="6108700" y="2006600"/>
            <a:ext cx="2387600" cy="14224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4" name="Rectangle 63">
            <a:extLst>
              <a:ext uri="{FF2B5EF4-FFF2-40B4-BE49-F238E27FC236}">
                <a16:creationId xmlns:a16="http://schemas.microsoft.com/office/drawing/2014/main" id="{AB4715EC-2C54-46B2-8614-815BE6CA65DE}"/>
              </a:ext>
            </a:extLst>
          </p:cNvPr>
          <p:cNvSpPr/>
          <p:nvPr/>
        </p:nvSpPr>
        <p:spPr>
          <a:xfrm>
            <a:off x="6311900" y="22225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5" name="TextBox 64">
            <a:extLst>
              <a:ext uri="{FF2B5EF4-FFF2-40B4-BE49-F238E27FC236}">
                <a16:creationId xmlns:a16="http://schemas.microsoft.com/office/drawing/2014/main" id="{68CCFA47-F466-4ECE-976A-C6DBBEB15F95}"/>
              </a:ext>
            </a:extLst>
          </p:cNvPr>
          <p:cNvSpPr txBox="1"/>
          <p:nvPr/>
        </p:nvSpPr>
        <p:spPr>
          <a:xfrm>
            <a:off x="6413500" y="2273300"/>
            <a:ext cx="152400" cy="203200"/>
          </a:xfrm>
          <a:prstGeom prst="rect">
            <a:avLst/>
          </a:prstGeom>
          <a:noFill/>
          <a:ln>
            <a:noFill/>
          </a:ln>
        </p:spPr>
        <p:txBody>
          <a:bodyPr vertOverflow="overflow" vert="horz" wrap="square" rtlCol="0" anchor="t">
            <a:noAutofit/>
          </a:bodyPr>
          <a:lstStyle/>
          <a:p>
            <a:pPr algn="l"/>
            <a:r>
              <a:rPr lang="en-US" sz="1250" b="1">
                <a:solidFill>
                  <a:srgbClr val="0B2233"/>
                </a:solidFill>
                <a:latin typeface="Aptos"/>
              </a:rPr>
              <a:t>2</a:t>
            </a:r>
          </a:p>
        </p:txBody>
      </p:sp>
      <p:sp>
        <p:nvSpPr>
          <p:cNvPr id="66" name="TextBox 65">
            <a:extLst>
              <a:ext uri="{FF2B5EF4-FFF2-40B4-BE49-F238E27FC236}">
                <a16:creationId xmlns:a16="http://schemas.microsoft.com/office/drawing/2014/main" id="{B5AF981C-14BF-4933-8D4E-5A3261EAC6E5}"/>
              </a:ext>
            </a:extLst>
          </p:cNvPr>
          <p:cNvSpPr txBox="1"/>
          <p:nvPr/>
        </p:nvSpPr>
        <p:spPr>
          <a:xfrm>
            <a:off x="6819900" y="2222500"/>
            <a:ext cx="1422400" cy="4318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Reduce fear</a:t>
            </a:r>
          </a:p>
        </p:txBody>
      </p:sp>
      <p:sp>
        <p:nvSpPr>
          <p:cNvPr id="67" name="Rectangle 66">
            <a:extLst>
              <a:ext uri="{FF2B5EF4-FFF2-40B4-BE49-F238E27FC236}">
                <a16:creationId xmlns:a16="http://schemas.microsoft.com/office/drawing/2014/main" id="{B54D878B-D0F2-4554-9D9E-A2A4AD20FEE8}"/>
              </a:ext>
            </a:extLst>
          </p:cNvPr>
          <p:cNvSpPr/>
          <p:nvPr/>
        </p:nvSpPr>
        <p:spPr>
          <a:xfrm>
            <a:off x="6311900" y="2717800"/>
            <a:ext cx="16764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8" name="TextBox 67">
            <a:extLst>
              <a:ext uri="{FF2B5EF4-FFF2-40B4-BE49-F238E27FC236}">
                <a16:creationId xmlns:a16="http://schemas.microsoft.com/office/drawing/2014/main" id="{D0E8BF39-2868-43F0-B54C-757822C72346}"/>
              </a:ext>
            </a:extLst>
          </p:cNvPr>
          <p:cNvSpPr txBox="1"/>
          <p:nvPr/>
        </p:nvSpPr>
        <p:spPr>
          <a:xfrm>
            <a:off x="6311900" y="2703876"/>
            <a:ext cx="1930400" cy="757492"/>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Warm the room, use a handheld shower, test water on the hand.</a:t>
            </a:r>
          </a:p>
        </p:txBody>
      </p:sp>
      <p:sp>
        <p:nvSpPr>
          <p:cNvPr id="69" name="Rectangle 68">
            <a:extLst>
              <a:ext uri="{FF2B5EF4-FFF2-40B4-BE49-F238E27FC236}">
                <a16:creationId xmlns:a16="http://schemas.microsoft.com/office/drawing/2014/main" id="{0EA6CE03-70BD-4D38-86D1-2A1261D7F3E3}"/>
              </a:ext>
            </a:extLst>
          </p:cNvPr>
          <p:cNvSpPr/>
          <p:nvPr/>
        </p:nvSpPr>
        <p:spPr>
          <a:xfrm>
            <a:off x="3505200" y="3733800"/>
            <a:ext cx="2387600" cy="14224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70" name="Rectangle 69">
            <a:extLst>
              <a:ext uri="{FF2B5EF4-FFF2-40B4-BE49-F238E27FC236}">
                <a16:creationId xmlns:a16="http://schemas.microsoft.com/office/drawing/2014/main" id="{DCF246F9-E36B-4DBA-847C-ACFEF1378284}"/>
              </a:ext>
            </a:extLst>
          </p:cNvPr>
          <p:cNvSpPr/>
          <p:nvPr/>
        </p:nvSpPr>
        <p:spPr>
          <a:xfrm>
            <a:off x="3708400" y="39497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71" name="TextBox 70">
            <a:extLst>
              <a:ext uri="{FF2B5EF4-FFF2-40B4-BE49-F238E27FC236}">
                <a16:creationId xmlns:a16="http://schemas.microsoft.com/office/drawing/2014/main" id="{D5399072-3A32-44F3-BD4A-84566D3CE60E}"/>
              </a:ext>
            </a:extLst>
          </p:cNvPr>
          <p:cNvSpPr txBox="1"/>
          <p:nvPr/>
        </p:nvSpPr>
        <p:spPr>
          <a:xfrm>
            <a:off x="3810000" y="4000500"/>
            <a:ext cx="152400" cy="203200"/>
          </a:xfrm>
          <a:prstGeom prst="rect">
            <a:avLst/>
          </a:prstGeom>
          <a:noFill/>
          <a:ln>
            <a:noFill/>
          </a:ln>
        </p:spPr>
        <p:txBody>
          <a:bodyPr vertOverflow="overflow" vert="horz" wrap="square" rtlCol="0" anchor="t">
            <a:noAutofit/>
          </a:bodyPr>
          <a:lstStyle/>
          <a:p>
            <a:pPr algn="l"/>
            <a:r>
              <a:rPr lang="en-US" sz="1250" b="1">
                <a:solidFill>
                  <a:srgbClr val="0B2233"/>
                </a:solidFill>
                <a:latin typeface="Aptos"/>
              </a:rPr>
              <a:t>3</a:t>
            </a:r>
          </a:p>
        </p:txBody>
      </p:sp>
      <p:sp>
        <p:nvSpPr>
          <p:cNvPr id="72" name="TextBox 71">
            <a:extLst>
              <a:ext uri="{FF2B5EF4-FFF2-40B4-BE49-F238E27FC236}">
                <a16:creationId xmlns:a16="http://schemas.microsoft.com/office/drawing/2014/main" id="{7D3389D1-47E3-4066-8254-7A8A8066AB70}"/>
              </a:ext>
            </a:extLst>
          </p:cNvPr>
          <p:cNvSpPr txBox="1"/>
          <p:nvPr/>
        </p:nvSpPr>
        <p:spPr>
          <a:xfrm>
            <a:off x="4216400" y="3875960"/>
            <a:ext cx="1422400" cy="431800"/>
          </a:xfrm>
          <a:prstGeom prst="rect">
            <a:avLst/>
          </a:prstGeom>
          <a:noFill/>
          <a:ln>
            <a:noFill/>
          </a:ln>
        </p:spPr>
        <p:txBody>
          <a:bodyPr vertOverflow="overflow" vert="horz" wrap="square" rtlCol="0" anchor="t">
            <a:noAutofit/>
          </a:bodyPr>
          <a:lstStyle/>
          <a:p>
            <a:pPr algn="l"/>
            <a:r>
              <a:rPr lang="en-US" sz="1450" b="1" dirty="0">
                <a:solidFill>
                  <a:srgbClr val="FFFFFF"/>
                </a:solidFill>
                <a:latin typeface="Aptos"/>
              </a:rPr>
              <a:t>Use </a:t>
            </a:r>
            <a:r>
              <a:rPr lang="en-US" sz="1600" b="1" dirty="0">
                <a:solidFill>
                  <a:srgbClr val="FFFFFF"/>
                </a:solidFill>
                <a:latin typeface="Aptos"/>
              </a:rPr>
              <a:t>comfort</a:t>
            </a:r>
            <a:r>
              <a:rPr lang="en-US" sz="1450" b="1" dirty="0">
                <a:solidFill>
                  <a:srgbClr val="FFFFFF"/>
                </a:solidFill>
                <a:latin typeface="Aptos"/>
              </a:rPr>
              <a:t> cues</a:t>
            </a:r>
          </a:p>
        </p:txBody>
      </p:sp>
      <p:sp>
        <p:nvSpPr>
          <p:cNvPr id="73" name="Rectangle 72">
            <a:extLst>
              <a:ext uri="{FF2B5EF4-FFF2-40B4-BE49-F238E27FC236}">
                <a16:creationId xmlns:a16="http://schemas.microsoft.com/office/drawing/2014/main" id="{C276CD2E-2389-4007-ADF0-BF4B7C06B068}"/>
              </a:ext>
            </a:extLst>
          </p:cNvPr>
          <p:cNvSpPr/>
          <p:nvPr/>
        </p:nvSpPr>
        <p:spPr>
          <a:xfrm>
            <a:off x="3708400" y="4445000"/>
            <a:ext cx="16764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74" name="TextBox 73">
            <a:extLst>
              <a:ext uri="{FF2B5EF4-FFF2-40B4-BE49-F238E27FC236}">
                <a16:creationId xmlns:a16="http://schemas.microsoft.com/office/drawing/2014/main" id="{DBCD1BD7-D973-4A24-96A7-BB6E2614B065}"/>
              </a:ext>
            </a:extLst>
          </p:cNvPr>
          <p:cNvSpPr txBox="1"/>
          <p:nvPr/>
        </p:nvSpPr>
        <p:spPr>
          <a:xfrm>
            <a:off x="3708400" y="4534312"/>
            <a:ext cx="1930400" cy="406400"/>
          </a:xfrm>
          <a:prstGeom prst="rect">
            <a:avLst/>
          </a:prstGeom>
          <a:noFill/>
          <a:ln>
            <a:noFill/>
          </a:ln>
        </p:spPr>
        <p:txBody>
          <a:bodyPr vertOverflow="overflow" vert="horz" wrap="square" rtlCol="0" anchor="t">
            <a:noAutofit/>
          </a:bodyPr>
          <a:lstStyle/>
          <a:p>
            <a:pPr algn="l"/>
            <a:r>
              <a:rPr lang="en-US" sz="1200" dirty="0">
                <a:solidFill>
                  <a:srgbClr val="B9D2E2"/>
                </a:solidFill>
                <a:latin typeface="Aptos"/>
              </a:rPr>
              <a:t>Favorite hymns or music; calm tone throughout.</a:t>
            </a:r>
          </a:p>
        </p:txBody>
      </p:sp>
      <p:sp>
        <p:nvSpPr>
          <p:cNvPr id="75" name="Rectangle 74">
            <a:extLst>
              <a:ext uri="{FF2B5EF4-FFF2-40B4-BE49-F238E27FC236}">
                <a16:creationId xmlns:a16="http://schemas.microsoft.com/office/drawing/2014/main" id="{1BDFFED3-6448-4CEA-8826-1AB465D1B65B}"/>
              </a:ext>
            </a:extLst>
          </p:cNvPr>
          <p:cNvSpPr/>
          <p:nvPr/>
        </p:nvSpPr>
        <p:spPr>
          <a:xfrm>
            <a:off x="6108700" y="3733800"/>
            <a:ext cx="2387600" cy="14224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76" name="Rectangle 75">
            <a:extLst>
              <a:ext uri="{FF2B5EF4-FFF2-40B4-BE49-F238E27FC236}">
                <a16:creationId xmlns:a16="http://schemas.microsoft.com/office/drawing/2014/main" id="{E28E99CA-33CC-492B-9EA1-B639E68AF626}"/>
              </a:ext>
            </a:extLst>
          </p:cNvPr>
          <p:cNvSpPr/>
          <p:nvPr/>
        </p:nvSpPr>
        <p:spPr>
          <a:xfrm>
            <a:off x="6311900" y="39497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77" name="TextBox 76">
            <a:extLst>
              <a:ext uri="{FF2B5EF4-FFF2-40B4-BE49-F238E27FC236}">
                <a16:creationId xmlns:a16="http://schemas.microsoft.com/office/drawing/2014/main" id="{E7341A63-77CC-4728-9EA8-95395FC2324B}"/>
              </a:ext>
            </a:extLst>
          </p:cNvPr>
          <p:cNvSpPr txBox="1"/>
          <p:nvPr/>
        </p:nvSpPr>
        <p:spPr>
          <a:xfrm>
            <a:off x="6413500" y="4000500"/>
            <a:ext cx="152400" cy="203200"/>
          </a:xfrm>
          <a:prstGeom prst="rect">
            <a:avLst/>
          </a:prstGeom>
          <a:noFill/>
          <a:ln>
            <a:noFill/>
          </a:ln>
        </p:spPr>
        <p:txBody>
          <a:bodyPr vertOverflow="overflow" vert="horz" wrap="square" rtlCol="0" anchor="t">
            <a:noAutofit/>
          </a:bodyPr>
          <a:lstStyle/>
          <a:p>
            <a:pPr algn="l"/>
            <a:r>
              <a:rPr lang="en-US" sz="1250" b="1">
                <a:solidFill>
                  <a:srgbClr val="0B2233"/>
                </a:solidFill>
                <a:latin typeface="Aptos"/>
              </a:rPr>
              <a:t>4</a:t>
            </a:r>
          </a:p>
        </p:txBody>
      </p:sp>
      <p:sp>
        <p:nvSpPr>
          <p:cNvPr id="78" name="TextBox 77">
            <a:extLst>
              <a:ext uri="{FF2B5EF4-FFF2-40B4-BE49-F238E27FC236}">
                <a16:creationId xmlns:a16="http://schemas.microsoft.com/office/drawing/2014/main" id="{7DC5E756-A95C-45BE-847A-E35B231F1386}"/>
              </a:ext>
            </a:extLst>
          </p:cNvPr>
          <p:cNvSpPr txBox="1"/>
          <p:nvPr/>
        </p:nvSpPr>
        <p:spPr>
          <a:xfrm>
            <a:off x="6819900" y="3949700"/>
            <a:ext cx="1727200" cy="457612"/>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Protect dignity</a:t>
            </a:r>
          </a:p>
        </p:txBody>
      </p:sp>
      <p:sp>
        <p:nvSpPr>
          <p:cNvPr id="79" name="Rectangle 78">
            <a:extLst>
              <a:ext uri="{FF2B5EF4-FFF2-40B4-BE49-F238E27FC236}">
                <a16:creationId xmlns:a16="http://schemas.microsoft.com/office/drawing/2014/main" id="{47A39A52-7C35-4070-A4FA-DF7C9BED7262}"/>
              </a:ext>
            </a:extLst>
          </p:cNvPr>
          <p:cNvSpPr/>
          <p:nvPr/>
        </p:nvSpPr>
        <p:spPr>
          <a:xfrm>
            <a:off x="6311900" y="4400756"/>
            <a:ext cx="16764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0" name="TextBox 79">
            <a:extLst>
              <a:ext uri="{FF2B5EF4-FFF2-40B4-BE49-F238E27FC236}">
                <a16:creationId xmlns:a16="http://schemas.microsoft.com/office/drawing/2014/main" id="{E2CF71D6-53C0-4CD6-8717-B79AE68E0237}"/>
              </a:ext>
            </a:extLst>
          </p:cNvPr>
          <p:cNvSpPr txBox="1"/>
          <p:nvPr/>
        </p:nvSpPr>
        <p:spPr>
          <a:xfrm>
            <a:off x="6311900" y="4372084"/>
            <a:ext cx="1930400" cy="6731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Offer choices, preserve modesty, and never argue or shame.</a:t>
            </a:r>
          </a:p>
        </p:txBody>
      </p:sp>
      <p:sp>
        <p:nvSpPr>
          <p:cNvPr id="81" name="Rectangle 80">
            <a:extLst>
              <a:ext uri="{FF2B5EF4-FFF2-40B4-BE49-F238E27FC236}">
                <a16:creationId xmlns:a16="http://schemas.microsoft.com/office/drawing/2014/main" id="{A2C5C210-A0FB-4CE6-BE78-C3BEEDDD1D49}"/>
              </a:ext>
            </a:extLst>
          </p:cNvPr>
          <p:cNvSpPr/>
          <p:nvPr/>
        </p:nvSpPr>
        <p:spPr>
          <a:xfrm>
            <a:off x="3505200" y="5562600"/>
            <a:ext cx="4978400" cy="5334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2" name="TextBox 81">
            <a:extLst>
              <a:ext uri="{FF2B5EF4-FFF2-40B4-BE49-F238E27FC236}">
                <a16:creationId xmlns:a16="http://schemas.microsoft.com/office/drawing/2014/main" id="{E76E0D5C-DDAE-477B-8583-A9D100B43457}"/>
              </a:ext>
            </a:extLst>
          </p:cNvPr>
          <p:cNvSpPr txBox="1"/>
          <p:nvPr/>
        </p:nvSpPr>
        <p:spPr>
          <a:xfrm>
            <a:off x="3708400" y="5571616"/>
            <a:ext cx="4572000" cy="494888"/>
          </a:xfrm>
          <a:prstGeom prst="rect">
            <a:avLst/>
          </a:prstGeom>
          <a:noFill/>
          <a:ln>
            <a:noFill/>
          </a:ln>
        </p:spPr>
        <p:txBody>
          <a:bodyPr vertOverflow="overflow" vert="horz" wrap="square" rtlCol="0" anchor="t">
            <a:noAutofit/>
          </a:bodyPr>
          <a:lstStyle/>
          <a:p>
            <a:pPr algn="l"/>
            <a:r>
              <a:rPr lang="en-US" sz="1400" b="1" dirty="0">
                <a:solidFill>
                  <a:srgbClr val="0B2233"/>
                </a:solidFill>
                <a:latin typeface="Aptos"/>
              </a:rPr>
              <a:t>Best response: reduce threat, increase choice,
and keep care respectful.</a:t>
            </a:r>
          </a:p>
        </p:txBody>
      </p:sp>
      <p:sp>
        <p:nvSpPr>
          <p:cNvPr id="83" name="TextBox 82">
            <a:extLst>
              <a:ext uri="{FF2B5EF4-FFF2-40B4-BE49-F238E27FC236}">
                <a16:creationId xmlns:a16="http://schemas.microsoft.com/office/drawing/2014/main" id="{3EE03280-4A44-40AC-BD9A-6AD77B75309B}"/>
              </a:ext>
            </a:extLst>
          </p:cNvPr>
          <p:cNvSpPr txBox="1"/>
          <p:nvPr/>
        </p:nvSpPr>
        <p:spPr>
          <a:xfrm>
            <a:off x="609600" y="6426200"/>
            <a:ext cx="7112000" cy="152400"/>
          </a:xfrm>
          <a:prstGeom prst="rect">
            <a:avLst/>
          </a:prstGeom>
          <a:noFill/>
          <a:ln>
            <a:noFill/>
          </a:ln>
        </p:spPr>
        <p:txBody>
          <a:bodyPr vertOverflow="overflow" vert="horz" wrap="square" rtlCol="0" anchor="t">
            <a:noAutofit/>
          </a:bodyPr>
          <a:lstStyle/>
          <a:p>
            <a:pPr algn="l"/>
            <a:r>
              <a:rPr lang="en-US" sz="1200" dirty="0">
                <a:solidFill>
                  <a:srgbClr val="7FA5B8"/>
                </a:solidFill>
                <a:latin typeface="Aptos"/>
              </a:rPr>
              <a:t>Care technique: routine, fear reduction, comfort cues, dignity protection</a:t>
            </a:r>
          </a:p>
        </p:txBody>
      </p:sp>
    </p:spTree>
    <p:extLst>
      <p:ext uri="{BB962C8B-B14F-4D97-AF65-F5344CB8AC3E}">
        <p14:creationId xmlns:p14="http://schemas.microsoft.com/office/powerpoint/2010/main" val="106518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CB56B3-9AE0-474C-9AA5-F0308720F51E}"/>
              </a:ext>
            </a:extLst>
          </p:cNvPr>
          <p:cNvSpPr/>
          <p:nvPr/>
        </p:nvSpPr>
        <p:spPr>
          <a:xfrm>
            <a:off x="0" y="0"/>
            <a:ext cx="9144000" cy="6858000"/>
          </a:xfrm>
          <a:prstGeom prst="rect">
            <a:avLst/>
          </a:prstGeom>
          <a:solidFill>
            <a:srgbClr val="0B2233"/>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 name="TextBox 5">
            <a:extLst>
              <a:ext uri="{FF2B5EF4-FFF2-40B4-BE49-F238E27FC236}">
                <a16:creationId xmlns:a16="http://schemas.microsoft.com/office/drawing/2014/main" id="{A9BF94B5-7E6A-4AFD-ACAB-7B3A6F62EF88}"/>
              </a:ext>
            </a:extLst>
          </p:cNvPr>
          <p:cNvSpPr txBox="1"/>
          <p:nvPr/>
        </p:nvSpPr>
        <p:spPr>
          <a:xfrm>
            <a:off x="506364" y="279400"/>
            <a:ext cx="1524000" cy="339010"/>
          </a:xfrm>
          <a:prstGeom prst="rect">
            <a:avLst/>
          </a:prstGeom>
          <a:noFill/>
          <a:ln>
            <a:noFill/>
          </a:ln>
        </p:spPr>
        <p:txBody>
          <a:bodyPr vertOverflow="overflow" vert="horz" wrap="square" rtlCol="0" anchor="t">
            <a:noAutofit/>
          </a:bodyPr>
          <a:lstStyle/>
          <a:p>
            <a:pPr algn="l"/>
            <a:r>
              <a:rPr lang="en-US" b="1" dirty="0">
                <a:solidFill>
                  <a:srgbClr val="58B7D2"/>
                </a:solidFill>
                <a:latin typeface="Aptos"/>
              </a:rPr>
              <a:t>Question 7</a:t>
            </a:r>
          </a:p>
        </p:txBody>
      </p:sp>
      <p:sp>
        <p:nvSpPr>
          <p:cNvPr id="10" name="Rectangle 9">
            <a:extLst>
              <a:ext uri="{FF2B5EF4-FFF2-40B4-BE49-F238E27FC236}">
                <a16:creationId xmlns:a16="http://schemas.microsoft.com/office/drawing/2014/main" id="{67CA6DE0-47E4-4256-8894-FCCAD1D2E3F0}"/>
              </a:ext>
            </a:extLst>
          </p:cNvPr>
          <p:cNvSpPr/>
          <p:nvPr/>
        </p:nvSpPr>
        <p:spPr>
          <a:xfrm>
            <a:off x="609600" y="685800"/>
            <a:ext cx="914400" cy="508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 name="TextBox 10">
            <a:extLst>
              <a:ext uri="{FF2B5EF4-FFF2-40B4-BE49-F238E27FC236}">
                <a16:creationId xmlns:a16="http://schemas.microsoft.com/office/drawing/2014/main" id="{9E80C990-49B2-4855-820B-C163E454AEAC}"/>
              </a:ext>
            </a:extLst>
          </p:cNvPr>
          <p:cNvSpPr txBox="1"/>
          <p:nvPr/>
        </p:nvSpPr>
        <p:spPr>
          <a:xfrm>
            <a:off x="609600" y="889000"/>
            <a:ext cx="7620000" cy="431800"/>
          </a:xfrm>
          <a:prstGeom prst="rect">
            <a:avLst/>
          </a:prstGeom>
          <a:noFill/>
          <a:ln>
            <a:noFill/>
          </a:ln>
        </p:spPr>
        <p:txBody>
          <a:bodyPr vertOverflow="overflow" vert="horz" wrap="square" rtlCol="0" anchor="t">
            <a:noAutofit/>
          </a:bodyPr>
          <a:lstStyle/>
          <a:p>
            <a:pPr algn="l"/>
            <a:r>
              <a:rPr lang="en-US" sz="2600" b="1" dirty="0">
                <a:solidFill>
                  <a:srgbClr val="FFFFFF"/>
                </a:solidFill>
                <a:latin typeface="Aptos"/>
              </a:rPr>
              <a:t>STAYING MENTALLY — AND “WHOLLY” — ACTIVE</a:t>
            </a:r>
          </a:p>
        </p:txBody>
      </p:sp>
      <p:sp>
        <p:nvSpPr>
          <p:cNvPr id="12" name="TextBox 11">
            <a:extLst>
              <a:ext uri="{FF2B5EF4-FFF2-40B4-BE49-F238E27FC236}">
                <a16:creationId xmlns:a16="http://schemas.microsoft.com/office/drawing/2014/main" id="{E787BD7E-9A13-427E-9379-792DAD82D421}"/>
              </a:ext>
            </a:extLst>
          </p:cNvPr>
          <p:cNvSpPr txBox="1"/>
          <p:nvPr/>
        </p:nvSpPr>
        <p:spPr>
          <a:xfrm>
            <a:off x="609600" y="1365044"/>
            <a:ext cx="7937500" cy="4318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The strongest evidence favors variety: mind, body, and spirit connection together. Encouragement protects quality of life.</a:t>
            </a:r>
          </a:p>
        </p:txBody>
      </p:sp>
      <p:sp>
        <p:nvSpPr>
          <p:cNvPr id="13" name="Rectangle 12">
            <a:extLst>
              <a:ext uri="{FF2B5EF4-FFF2-40B4-BE49-F238E27FC236}">
                <a16:creationId xmlns:a16="http://schemas.microsoft.com/office/drawing/2014/main" id="{90DC5726-FDF6-43D5-B90B-4274763CBA71}"/>
              </a:ext>
            </a:extLst>
          </p:cNvPr>
          <p:cNvSpPr/>
          <p:nvPr/>
        </p:nvSpPr>
        <p:spPr>
          <a:xfrm>
            <a:off x="609600" y="2006600"/>
            <a:ext cx="2514600" cy="35052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4" name="TextBox 13">
            <a:extLst>
              <a:ext uri="{FF2B5EF4-FFF2-40B4-BE49-F238E27FC236}">
                <a16:creationId xmlns:a16="http://schemas.microsoft.com/office/drawing/2014/main" id="{7913F6EE-5A24-41B5-9B21-9E0148FFDB6C}"/>
              </a:ext>
            </a:extLst>
          </p:cNvPr>
          <p:cNvSpPr txBox="1"/>
          <p:nvPr/>
        </p:nvSpPr>
        <p:spPr>
          <a:xfrm>
            <a:off x="889000" y="2286000"/>
            <a:ext cx="1778000" cy="228600"/>
          </a:xfrm>
          <a:prstGeom prst="rect">
            <a:avLst/>
          </a:prstGeom>
          <a:noFill/>
          <a:ln>
            <a:noFill/>
          </a:ln>
        </p:spPr>
        <p:txBody>
          <a:bodyPr vertOverflow="overflow" vert="horz" wrap="square" rtlCol="0" anchor="t">
            <a:noAutofit/>
          </a:bodyPr>
          <a:lstStyle/>
          <a:p>
            <a:pPr algn="l"/>
            <a:r>
              <a:rPr lang="en-US" sz="1250" b="1">
                <a:solidFill>
                  <a:srgbClr val="58B7D2"/>
                </a:solidFill>
                <a:latin typeface="Aptos"/>
              </a:rPr>
              <a:t>Core message</a:t>
            </a:r>
          </a:p>
        </p:txBody>
      </p:sp>
      <p:sp>
        <p:nvSpPr>
          <p:cNvPr id="15" name="TextBox 14">
            <a:extLst>
              <a:ext uri="{FF2B5EF4-FFF2-40B4-BE49-F238E27FC236}">
                <a16:creationId xmlns:a16="http://schemas.microsoft.com/office/drawing/2014/main" id="{BA64B112-4D96-43A7-8795-83372A82ABA1}"/>
              </a:ext>
            </a:extLst>
          </p:cNvPr>
          <p:cNvSpPr txBox="1"/>
          <p:nvPr/>
        </p:nvSpPr>
        <p:spPr>
          <a:xfrm>
            <a:off x="889000" y="2673556"/>
            <a:ext cx="1905000" cy="1320800"/>
          </a:xfrm>
          <a:prstGeom prst="rect">
            <a:avLst/>
          </a:prstGeom>
          <a:noFill/>
          <a:ln>
            <a:noFill/>
          </a:ln>
        </p:spPr>
        <p:txBody>
          <a:bodyPr vertOverflow="overflow" vert="horz" wrap="square" rtlCol="0" anchor="t">
            <a:noAutofit/>
          </a:bodyPr>
          <a:lstStyle/>
          <a:p>
            <a:pPr algn="l"/>
            <a:r>
              <a:rPr lang="en-US" sz="1900" b="1" dirty="0">
                <a:solidFill>
                  <a:srgbClr val="FFFFFF"/>
                </a:solidFill>
                <a:latin typeface="Aptos"/>
              </a:rPr>
              <a:t>No single
puzzle is
a cure.
Variety helps.</a:t>
            </a:r>
          </a:p>
        </p:txBody>
      </p:sp>
      <p:sp>
        <p:nvSpPr>
          <p:cNvPr id="16" name="Rectangle 15">
            <a:extLst>
              <a:ext uri="{FF2B5EF4-FFF2-40B4-BE49-F238E27FC236}">
                <a16:creationId xmlns:a16="http://schemas.microsoft.com/office/drawing/2014/main" id="{C92A12CE-79DF-439C-BCA7-31D5DE3B0B0A}"/>
              </a:ext>
            </a:extLst>
          </p:cNvPr>
          <p:cNvSpPr/>
          <p:nvPr/>
        </p:nvSpPr>
        <p:spPr>
          <a:xfrm>
            <a:off x="889000" y="4241800"/>
            <a:ext cx="16002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 name="TextBox 16">
            <a:extLst>
              <a:ext uri="{FF2B5EF4-FFF2-40B4-BE49-F238E27FC236}">
                <a16:creationId xmlns:a16="http://schemas.microsoft.com/office/drawing/2014/main" id="{62AD7560-F56A-4181-A2DA-DDD83919FD97}"/>
              </a:ext>
            </a:extLst>
          </p:cNvPr>
          <p:cNvSpPr txBox="1"/>
          <p:nvPr/>
        </p:nvSpPr>
        <p:spPr>
          <a:xfrm>
            <a:off x="889000" y="4363068"/>
            <a:ext cx="1854200" cy="1027262"/>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Rotate activities across memory, movement, creativity, and belonging.</a:t>
            </a:r>
          </a:p>
        </p:txBody>
      </p:sp>
      <p:sp>
        <p:nvSpPr>
          <p:cNvPr id="18" name="Rectangle 17">
            <a:extLst>
              <a:ext uri="{FF2B5EF4-FFF2-40B4-BE49-F238E27FC236}">
                <a16:creationId xmlns:a16="http://schemas.microsoft.com/office/drawing/2014/main" id="{3A9E9D2C-DD9D-441F-A39C-023FAA2AB1C3}"/>
              </a:ext>
            </a:extLst>
          </p:cNvPr>
          <p:cNvSpPr/>
          <p:nvPr/>
        </p:nvSpPr>
        <p:spPr>
          <a:xfrm>
            <a:off x="889000" y="5457720"/>
            <a:ext cx="1498600" cy="3892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 name="TextBox 18">
            <a:extLst>
              <a:ext uri="{FF2B5EF4-FFF2-40B4-BE49-F238E27FC236}">
                <a16:creationId xmlns:a16="http://schemas.microsoft.com/office/drawing/2014/main" id="{E8A11212-67E6-4E08-BA02-8C2578FD023B}"/>
              </a:ext>
            </a:extLst>
          </p:cNvPr>
          <p:cNvSpPr txBox="1"/>
          <p:nvPr/>
        </p:nvSpPr>
        <p:spPr>
          <a:xfrm>
            <a:off x="1011904" y="5507288"/>
            <a:ext cx="1346200" cy="387972"/>
          </a:xfrm>
          <a:prstGeom prst="rect">
            <a:avLst/>
          </a:prstGeom>
          <a:noFill/>
          <a:ln>
            <a:noFill/>
          </a:ln>
        </p:spPr>
        <p:txBody>
          <a:bodyPr vertOverflow="overflow" vert="horz" wrap="square" rtlCol="0" anchor="t">
            <a:noAutofit/>
          </a:bodyPr>
          <a:lstStyle/>
          <a:p>
            <a:pPr algn="l"/>
            <a:r>
              <a:rPr lang="en-US" sz="1400" b="1" dirty="0">
                <a:solidFill>
                  <a:srgbClr val="0B2233"/>
                </a:solidFill>
                <a:latin typeface="Aptos"/>
              </a:rPr>
              <a:t>ACTIVITY</a:t>
            </a:r>
            <a:r>
              <a:rPr lang="en-US" sz="1200" b="1" dirty="0">
                <a:solidFill>
                  <a:srgbClr val="0B2233"/>
                </a:solidFill>
                <a:latin typeface="Aptos"/>
              </a:rPr>
              <a:t> MIX</a:t>
            </a:r>
          </a:p>
        </p:txBody>
      </p:sp>
      <p:sp>
        <p:nvSpPr>
          <p:cNvPr id="20" name="Rectangle 19">
            <a:extLst>
              <a:ext uri="{FF2B5EF4-FFF2-40B4-BE49-F238E27FC236}">
                <a16:creationId xmlns:a16="http://schemas.microsoft.com/office/drawing/2014/main" id="{61356D18-BD25-40A7-A20F-336E4C28A6EF}"/>
              </a:ext>
            </a:extLst>
          </p:cNvPr>
          <p:cNvSpPr/>
          <p:nvPr/>
        </p:nvSpPr>
        <p:spPr>
          <a:xfrm>
            <a:off x="3505200" y="2006600"/>
            <a:ext cx="2387600" cy="14224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 name="Rectangle 20">
            <a:extLst>
              <a:ext uri="{FF2B5EF4-FFF2-40B4-BE49-F238E27FC236}">
                <a16:creationId xmlns:a16="http://schemas.microsoft.com/office/drawing/2014/main" id="{BFDA6FBF-22D0-4C84-9D10-5E48B432C39E}"/>
              </a:ext>
            </a:extLst>
          </p:cNvPr>
          <p:cNvSpPr/>
          <p:nvPr/>
        </p:nvSpPr>
        <p:spPr>
          <a:xfrm>
            <a:off x="3708400" y="22225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2" name="TextBox 21">
            <a:extLst>
              <a:ext uri="{FF2B5EF4-FFF2-40B4-BE49-F238E27FC236}">
                <a16:creationId xmlns:a16="http://schemas.microsoft.com/office/drawing/2014/main" id="{E8702302-2BE4-40ED-B489-6760434264FB}"/>
              </a:ext>
            </a:extLst>
          </p:cNvPr>
          <p:cNvSpPr txBox="1"/>
          <p:nvPr/>
        </p:nvSpPr>
        <p:spPr>
          <a:xfrm>
            <a:off x="3810000" y="2273300"/>
            <a:ext cx="152400" cy="203200"/>
          </a:xfrm>
          <a:prstGeom prst="rect">
            <a:avLst/>
          </a:prstGeom>
          <a:noFill/>
          <a:ln>
            <a:noFill/>
          </a:ln>
        </p:spPr>
        <p:txBody>
          <a:bodyPr vertOverflow="overflow" vert="horz" wrap="square" rtlCol="0" anchor="t">
            <a:noAutofit/>
          </a:bodyPr>
          <a:lstStyle/>
          <a:p>
            <a:pPr algn="l"/>
            <a:r>
              <a:rPr lang="en-US" sz="1250" b="1">
                <a:solidFill>
                  <a:srgbClr val="0B2233"/>
                </a:solidFill>
                <a:latin typeface="Aptos"/>
              </a:rPr>
              <a:t>1</a:t>
            </a:r>
          </a:p>
        </p:txBody>
      </p:sp>
      <p:sp>
        <p:nvSpPr>
          <p:cNvPr id="23" name="TextBox 22">
            <a:extLst>
              <a:ext uri="{FF2B5EF4-FFF2-40B4-BE49-F238E27FC236}">
                <a16:creationId xmlns:a16="http://schemas.microsoft.com/office/drawing/2014/main" id="{CA75CED5-FD8B-467D-9303-C465A794B796}"/>
              </a:ext>
            </a:extLst>
          </p:cNvPr>
          <p:cNvSpPr txBox="1"/>
          <p:nvPr/>
        </p:nvSpPr>
        <p:spPr>
          <a:xfrm>
            <a:off x="4216400" y="2222500"/>
            <a:ext cx="1422400" cy="4318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Mind</a:t>
            </a:r>
          </a:p>
        </p:txBody>
      </p:sp>
      <p:sp>
        <p:nvSpPr>
          <p:cNvPr id="24" name="Rectangle 23">
            <a:extLst>
              <a:ext uri="{FF2B5EF4-FFF2-40B4-BE49-F238E27FC236}">
                <a16:creationId xmlns:a16="http://schemas.microsoft.com/office/drawing/2014/main" id="{AC00DBDA-0B75-41A6-BFEB-5168B1C56604}"/>
              </a:ext>
            </a:extLst>
          </p:cNvPr>
          <p:cNvSpPr/>
          <p:nvPr/>
        </p:nvSpPr>
        <p:spPr>
          <a:xfrm>
            <a:off x="3708400" y="2717800"/>
            <a:ext cx="16764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5" name="TextBox 24">
            <a:extLst>
              <a:ext uri="{FF2B5EF4-FFF2-40B4-BE49-F238E27FC236}">
                <a16:creationId xmlns:a16="http://schemas.microsoft.com/office/drawing/2014/main" id="{9B16D299-E111-4B39-9990-D1AD3EF42D75}"/>
              </a:ext>
            </a:extLst>
          </p:cNvPr>
          <p:cNvSpPr txBox="1"/>
          <p:nvPr/>
        </p:nvSpPr>
        <p:spPr>
          <a:xfrm>
            <a:off x="3693652" y="2777928"/>
            <a:ext cx="2184400" cy="55245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Puzzles, word games, reading, and old photos.</a:t>
            </a:r>
          </a:p>
        </p:txBody>
      </p:sp>
      <p:sp>
        <p:nvSpPr>
          <p:cNvPr id="26" name="Rectangle 25">
            <a:extLst>
              <a:ext uri="{FF2B5EF4-FFF2-40B4-BE49-F238E27FC236}">
                <a16:creationId xmlns:a16="http://schemas.microsoft.com/office/drawing/2014/main" id="{86A5BB71-CB54-4CF6-B98A-723E7CD7D2E4}"/>
              </a:ext>
            </a:extLst>
          </p:cNvPr>
          <p:cNvSpPr/>
          <p:nvPr/>
        </p:nvSpPr>
        <p:spPr>
          <a:xfrm>
            <a:off x="6108700" y="2006600"/>
            <a:ext cx="2387600" cy="14224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7" name="Rectangle 26">
            <a:extLst>
              <a:ext uri="{FF2B5EF4-FFF2-40B4-BE49-F238E27FC236}">
                <a16:creationId xmlns:a16="http://schemas.microsoft.com/office/drawing/2014/main" id="{660CB6D2-DD4E-47BA-8569-5142DABFA92A}"/>
              </a:ext>
            </a:extLst>
          </p:cNvPr>
          <p:cNvSpPr/>
          <p:nvPr/>
        </p:nvSpPr>
        <p:spPr>
          <a:xfrm>
            <a:off x="6311900" y="22225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8" name="TextBox 27">
            <a:extLst>
              <a:ext uri="{FF2B5EF4-FFF2-40B4-BE49-F238E27FC236}">
                <a16:creationId xmlns:a16="http://schemas.microsoft.com/office/drawing/2014/main" id="{68F42CC6-46DB-4161-B4DE-B08FF13BBD84}"/>
              </a:ext>
            </a:extLst>
          </p:cNvPr>
          <p:cNvSpPr txBox="1"/>
          <p:nvPr/>
        </p:nvSpPr>
        <p:spPr>
          <a:xfrm>
            <a:off x="6413500" y="2273300"/>
            <a:ext cx="152400" cy="203200"/>
          </a:xfrm>
          <a:prstGeom prst="rect">
            <a:avLst/>
          </a:prstGeom>
          <a:noFill/>
          <a:ln>
            <a:noFill/>
          </a:ln>
        </p:spPr>
        <p:txBody>
          <a:bodyPr vertOverflow="overflow" vert="horz" wrap="square" rtlCol="0" anchor="t">
            <a:noAutofit/>
          </a:bodyPr>
          <a:lstStyle/>
          <a:p>
            <a:pPr algn="l"/>
            <a:r>
              <a:rPr lang="en-US" sz="1250" b="1">
                <a:solidFill>
                  <a:srgbClr val="0B2233"/>
                </a:solidFill>
                <a:latin typeface="Aptos"/>
              </a:rPr>
              <a:t>2</a:t>
            </a:r>
          </a:p>
        </p:txBody>
      </p:sp>
      <p:sp>
        <p:nvSpPr>
          <p:cNvPr id="29" name="TextBox 28">
            <a:extLst>
              <a:ext uri="{FF2B5EF4-FFF2-40B4-BE49-F238E27FC236}">
                <a16:creationId xmlns:a16="http://schemas.microsoft.com/office/drawing/2014/main" id="{859EB576-A386-45BE-B0EB-BC8463A8843E}"/>
              </a:ext>
            </a:extLst>
          </p:cNvPr>
          <p:cNvSpPr txBox="1"/>
          <p:nvPr/>
        </p:nvSpPr>
        <p:spPr>
          <a:xfrm>
            <a:off x="6819900" y="2222500"/>
            <a:ext cx="1422400" cy="4318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Music &amp; arts</a:t>
            </a:r>
          </a:p>
        </p:txBody>
      </p:sp>
      <p:sp>
        <p:nvSpPr>
          <p:cNvPr id="30" name="Rectangle 29">
            <a:extLst>
              <a:ext uri="{FF2B5EF4-FFF2-40B4-BE49-F238E27FC236}">
                <a16:creationId xmlns:a16="http://schemas.microsoft.com/office/drawing/2014/main" id="{6E4DBE56-B2B6-4CE1-AB61-4237EC9D88C1}"/>
              </a:ext>
            </a:extLst>
          </p:cNvPr>
          <p:cNvSpPr/>
          <p:nvPr/>
        </p:nvSpPr>
        <p:spPr>
          <a:xfrm>
            <a:off x="6311900" y="2717800"/>
            <a:ext cx="16764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1" name="TextBox 30">
            <a:extLst>
              <a:ext uri="{FF2B5EF4-FFF2-40B4-BE49-F238E27FC236}">
                <a16:creationId xmlns:a16="http://schemas.microsoft.com/office/drawing/2014/main" id="{6697E23D-44EF-405F-9D47-F4C5B7678843}"/>
              </a:ext>
            </a:extLst>
          </p:cNvPr>
          <p:cNvSpPr txBox="1"/>
          <p:nvPr/>
        </p:nvSpPr>
        <p:spPr>
          <a:xfrm>
            <a:off x="6311900" y="2787656"/>
            <a:ext cx="2184400" cy="596694"/>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Familiar hymns, singing, crafts, and painting.</a:t>
            </a:r>
          </a:p>
        </p:txBody>
      </p:sp>
      <p:sp>
        <p:nvSpPr>
          <p:cNvPr id="32" name="Rectangle 31">
            <a:extLst>
              <a:ext uri="{FF2B5EF4-FFF2-40B4-BE49-F238E27FC236}">
                <a16:creationId xmlns:a16="http://schemas.microsoft.com/office/drawing/2014/main" id="{26069B00-8040-4198-9843-01699BB9A369}"/>
              </a:ext>
            </a:extLst>
          </p:cNvPr>
          <p:cNvSpPr/>
          <p:nvPr/>
        </p:nvSpPr>
        <p:spPr>
          <a:xfrm>
            <a:off x="3505200" y="3733800"/>
            <a:ext cx="2387600" cy="14224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3" name="Rectangle 32">
            <a:extLst>
              <a:ext uri="{FF2B5EF4-FFF2-40B4-BE49-F238E27FC236}">
                <a16:creationId xmlns:a16="http://schemas.microsoft.com/office/drawing/2014/main" id="{147B478C-67FB-4353-A6CB-D1BE15F4DF8B}"/>
              </a:ext>
            </a:extLst>
          </p:cNvPr>
          <p:cNvSpPr/>
          <p:nvPr/>
        </p:nvSpPr>
        <p:spPr>
          <a:xfrm>
            <a:off x="3708400" y="39497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4" name="TextBox 33">
            <a:extLst>
              <a:ext uri="{FF2B5EF4-FFF2-40B4-BE49-F238E27FC236}">
                <a16:creationId xmlns:a16="http://schemas.microsoft.com/office/drawing/2014/main" id="{6AF46E02-190F-48F3-97A2-B9320FC01083}"/>
              </a:ext>
            </a:extLst>
          </p:cNvPr>
          <p:cNvSpPr txBox="1"/>
          <p:nvPr/>
        </p:nvSpPr>
        <p:spPr>
          <a:xfrm>
            <a:off x="3810000" y="4000500"/>
            <a:ext cx="152400" cy="203200"/>
          </a:xfrm>
          <a:prstGeom prst="rect">
            <a:avLst/>
          </a:prstGeom>
          <a:noFill/>
          <a:ln>
            <a:noFill/>
          </a:ln>
        </p:spPr>
        <p:txBody>
          <a:bodyPr vertOverflow="overflow" vert="horz" wrap="square" rtlCol="0" anchor="t">
            <a:noAutofit/>
          </a:bodyPr>
          <a:lstStyle/>
          <a:p>
            <a:pPr algn="l"/>
            <a:r>
              <a:rPr lang="en-US" sz="1250" b="1">
                <a:solidFill>
                  <a:srgbClr val="0B2233"/>
                </a:solidFill>
                <a:latin typeface="Aptos"/>
              </a:rPr>
              <a:t>3</a:t>
            </a:r>
          </a:p>
        </p:txBody>
      </p:sp>
      <p:sp>
        <p:nvSpPr>
          <p:cNvPr id="35" name="TextBox 34">
            <a:extLst>
              <a:ext uri="{FF2B5EF4-FFF2-40B4-BE49-F238E27FC236}">
                <a16:creationId xmlns:a16="http://schemas.microsoft.com/office/drawing/2014/main" id="{8D917C9A-3429-4EE5-A4AB-CF1D4B29B3CD}"/>
              </a:ext>
            </a:extLst>
          </p:cNvPr>
          <p:cNvSpPr txBox="1"/>
          <p:nvPr/>
        </p:nvSpPr>
        <p:spPr>
          <a:xfrm>
            <a:off x="4216400" y="3949700"/>
            <a:ext cx="1422400" cy="4318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Body</a:t>
            </a:r>
          </a:p>
        </p:txBody>
      </p:sp>
      <p:sp>
        <p:nvSpPr>
          <p:cNvPr id="36" name="Rectangle 35">
            <a:extLst>
              <a:ext uri="{FF2B5EF4-FFF2-40B4-BE49-F238E27FC236}">
                <a16:creationId xmlns:a16="http://schemas.microsoft.com/office/drawing/2014/main" id="{EC2A886B-F707-41F6-B265-A11A0DCB124B}"/>
              </a:ext>
            </a:extLst>
          </p:cNvPr>
          <p:cNvSpPr/>
          <p:nvPr/>
        </p:nvSpPr>
        <p:spPr>
          <a:xfrm>
            <a:off x="3708400" y="4400756"/>
            <a:ext cx="16764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7" name="TextBox 36">
            <a:extLst>
              <a:ext uri="{FF2B5EF4-FFF2-40B4-BE49-F238E27FC236}">
                <a16:creationId xmlns:a16="http://schemas.microsoft.com/office/drawing/2014/main" id="{D76805C4-019F-4DBD-AAE7-B16B88528887}"/>
              </a:ext>
            </a:extLst>
          </p:cNvPr>
          <p:cNvSpPr txBox="1"/>
          <p:nvPr/>
        </p:nvSpPr>
        <p:spPr>
          <a:xfrm>
            <a:off x="3664156" y="4416328"/>
            <a:ext cx="2146300" cy="469900"/>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Daily walks and gentle movement for brain and heart health.</a:t>
            </a:r>
          </a:p>
        </p:txBody>
      </p:sp>
      <p:sp>
        <p:nvSpPr>
          <p:cNvPr id="38" name="Rectangle 37">
            <a:extLst>
              <a:ext uri="{FF2B5EF4-FFF2-40B4-BE49-F238E27FC236}">
                <a16:creationId xmlns:a16="http://schemas.microsoft.com/office/drawing/2014/main" id="{8318D645-75F2-48A3-8915-F616D6D4A1C6}"/>
              </a:ext>
            </a:extLst>
          </p:cNvPr>
          <p:cNvSpPr/>
          <p:nvPr/>
        </p:nvSpPr>
        <p:spPr>
          <a:xfrm>
            <a:off x="6108700" y="3733800"/>
            <a:ext cx="2387600" cy="1422400"/>
          </a:xfrm>
          <a:prstGeom prst="rect">
            <a:avLst/>
          </a:prstGeom>
          <a:solidFill>
            <a:srgbClr val="102D4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9" name="Rectangle 38">
            <a:extLst>
              <a:ext uri="{FF2B5EF4-FFF2-40B4-BE49-F238E27FC236}">
                <a16:creationId xmlns:a16="http://schemas.microsoft.com/office/drawing/2014/main" id="{E3C0AE0D-0945-4A5B-9FC7-9AEBE1AB3681}"/>
              </a:ext>
            </a:extLst>
          </p:cNvPr>
          <p:cNvSpPr/>
          <p:nvPr/>
        </p:nvSpPr>
        <p:spPr>
          <a:xfrm>
            <a:off x="6311900" y="3949700"/>
            <a:ext cx="355600" cy="3556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0" name="TextBox 39">
            <a:extLst>
              <a:ext uri="{FF2B5EF4-FFF2-40B4-BE49-F238E27FC236}">
                <a16:creationId xmlns:a16="http://schemas.microsoft.com/office/drawing/2014/main" id="{3CB01115-C512-4C97-A3D2-8A28B4073502}"/>
              </a:ext>
            </a:extLst>
          </p:cNvPr>
          <p:cNvSpPr txBox="1"/>
          <p:nvPr/>
        </p:nvSpPr>
        <p:spPr>
          <a:xfrm>
            <a:off x="6413500" y="4000500"/>
            <a:ext cx="152400" cy="203200"/>
          </a:xfrm>
          <a:prstGeom prst="rect">
            <a:avLst/>
          </a:prstGeom>
          <a:noFill/>
          <a:ln>
            <a:noFill/>
          </a:ln>
        </p:spPr>
        <p:txBody>
          <a:bodyPr vertOverflow="overflow" vert="horz" wrap="square" rtlCol="0" anchor="t">
            <a:noAutofit/>
          </a:bodyPr>
          <a:lstStyle/>
          <a:p>
            <a:pPr algn="l"/>
            <a:r>
              <a:rPr lang="en-US" sz="1250" b="1">
                <a:solidFill>
                  <a:srgbClr val="0B2233"/>
                </a:solidFill>
                <a:latin typeface="Aptos"/>
              </a:rPr>
              <a:t>4</a:t>
            </a:r>
          </a:p>
        </p:txBody>
      </p:sp>
      <p:sp>
        <p:nvSpPr>
          <p:cNvPr id="41" name="TextBox 40">
            <a:extLst>
              <a:ext uri="{FF2B5EF4-FFF2-40B4-BE49-F238E27FC236}">
                <a16:creationId xmlns:a16="http://schemas.microsoft.com/office/drawing/2014/main" id="{64EA7F3E-8A09-4157-A363-38B718B3FE24}"/>
              </a:ext>
            </a:extLst>
          </p:cNvPr>
          <p:cNvSpPr txBox="1"/>
          <p:nvPr/>
        </p:nvSpPr>
        <p:spPr>
          <a:xfrm>
            <a:off x="6819900" y="3949700"/>
            <a:ext cx="1422400" cy="431800"/>
          </a:xfrm>
          <a:prstGeom prst="rect">
            <a:avLst/>
          </a:prstGeom>
          <a:noFill/>
          <a:ln>
            <a:noFill/>
          </a:ln>
        </p:spPr>
        <p:txBody>
          <a:bodyPr vertOverflow="overflow" vert="horz" wrap="square" rtlCol="0" anchor="t">
            <a:noAutofit/>
          </a:bodyPr>
          <a:lstStyle/>
          <a:p>
            <a:pPr algn="l"/>
            <a:r>
              <a:rPr lang="en-US" sz="1600" b="1" dirty="0">
                <a:solidFill>
                  <a:srgbClr val="FFFFFF"/>
                </a:solidFill>
                <a:latin typeface="Aptos"/>
              </a:rPr>
              <a:t>Connection</a:t>
            </a:r>
          </a:p>
        </p:txBody>
      </p:sp>
      <p:sp>
        <p:nvSpPr>
          <p:cNvPr id="42" name="Rectangle 41">
            <a:extLst>
              <a:ext uri="{FF2B5EF4-FFF2-40B4-BE49-F238E27FC236}">
                <a16:creationId xmlns:a16="http://schemas.microsoft.com/office/drawing/2014/main" id="{0553F858-B5D4-4500-A512-0E462F157496}"/>
              </a:ext>
            </a:extLst>
          </p:cNvPr>
          <p:cNvSpPr/>
          <p:nvPr/>
        </p:nvSpPr>
        <p:spPr>
          <a:xfrm>
            <a:off x="6311900" y="4415816"/>
            <a:ext cx="1676400" cy="1905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3" name="TextBox 42">
            <a:extLst>
              <a:ext uri="{FF2B5EF4-FFF2-40B4-BE49-F238E27FC236}">
                <a16:creationId xmlns:a16="http://schemas.microsoft.com/office/drawing/2014/main" id="{4044D050-6A13-4BD1-8E93-495FF417A2E6}"/>
              </a:ext>
            </a:extLst>
          </p:cNvPr>
          <p:cNvSpPr txBox="1"/>
          <p:nvPr/>
        </p:nvSpPr>
        <p:spPr>
          <a:xfrm>
            <a:off x="6311900" y="4524896"/>
            <a:ext cx="2235200" cy="781256"/>
          </a:xfrm>
          <a:prstGeom prst="rect">
            <a:avLst/>
          </a:prstGeom>
          <a:noFill/>
          <a:ln>
            <a:noFill/>
          </a:ln>
        </p:spPr>
        <p:txBody>
          <a:bodyPr vertOverflow="overflow" vert="horz" wrap="square" rtlCol="0" anchor="t">
            <a:noAutofit/>
          </a:bodyPr>
          <a:lstStyle/>
          <a:p>
            <a:pPr algn="l"/>
            <a:r>
              <a:rPr lang="en-US" sz="1400" dirty="0">
                <a:solidFill>
                  <a:srgbClr val="B9D2E2"/>
                </a:solidFill>
                <a:latin typeface="Aptos"/>
              </a:rPr>
              <a:t>Church fellowship, family visits, conversation, and purpose.</a:t>
            </a:r>
          </a:p>
        </p:txBody>
      </p:sp>
      <p:sp>
        <p:nvSpPr>
          <p:cNvPr id="44" name="Rectangle 43">
            <a:extLst>
              <a:ext uri="{FF2B5EF4-FFF2-40B4-BE49-F238E27FC236}">
                <a16:creationId xmlns:a16="http://schemas.microsoft.com/office/drawing/2014/main" id="{10883A21-05C9-4583-A955-FC98008488E3}"/>
              </a:ext>
            </a:extLst>
          </p:cNvPr>
          <p:cNvSpPr/>
          <p:nvPr/>
        </p:nvSpPr>
        <p:spPr>
          <a:xfrm>
            <a:off x="3505200" y="5562600"/>
            <a:ext cx="4978400" cy="5334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5" name="TextBox 44">
            <a:extLst>
              <a:ext uri="{FF2B5EF4-FFF2-40B4-BE49-F238E27FC236}">
                <a16:creationId xmlns:a16="http://schemas.microsoft.com/office/drawing/2014/main" id="{BF403B6C-A2AD-456D-94BB-4B7005F58CA3}"/>
              </a:ext>
            </a:extLst>
          </p:cNvPr>
          <p:cNvSpPr txBox="1"/>
          <p:nvPr/>
        </p:nvSpPr>
        <p:spPr>
          <a:xfrm>
            <a:off x="3649408" y="5588412"/>
            <a:ext cx="4838700" cy="605298"/>
          </a:xfrm>
          <a:prstGeom prst="rect">
            <a:avLst/>
          </a:prstGeom>
          <a:noFill/>
          <a:ln>
            <a:noFill/>
          </a:ln>
        </p:spPr>
        <p:txBody>
          <a:bodyPr vertOverflow="overflow" vert="horz" wrap="square" rtlCol="0" anchor="t">
            <a:noAutofit/>
          </a:bodyPr>
          <a:lstStyle/>
          <a:p>
            <a:pPr algn="l"/>
            <a:r>
              <a:rPr lang="en-US" sz="1400" b="1" dirty="0">
                <a:solidFill>
                  <a:srgbClr val="0B2233"/>
                </a:solidFill>
                <a:latin typeface="Aptos"/>
              </a:rPr>
              <a:t>Faith memory: familiar scripture, hymns, and prayer may remain meaningful long after other memories fade.</a:t>
            </a:r>
          </a:p>
        </p:txBody>
      </p:sp>
      <p:sp>
        <p:nvSpPr>
          <p:cNvPr id="46" name="TextBox 45">
            <a:extLst>
              <a:ext uri="{FF2B5EF4-FFF2-40B4-BE49-F238E27FC236}">
                <a16:creationId xmlns:a16="http://schemas.microsoft.com/office/drawing/2014/main" id="{6AB71DBF-E386-48D3-B0D5-30236174CFA4}"/>
              </a:ext>
            </a:extLst>
          </p:cNvPr>
          <p:cNvSpPr txBox="1"/>
          <p:nvPr/>
        </p:nvSpPr>
        <p:spPr>
          <a:xfrm>
            <a:off x="609600" y="6426200"/>
            <a:ext cx="7112000" cy="152400"/>
          </a:xfrm>
          <a:prstGeom prst="rect">
            <a:avLst/>
          </a:prstGeom>
          <a:noFill/>
          <a:ln>
            <a:noFill/>
          </a:ln>
        </p:spPr>
        <p:txBody>
          <a:bodyPr vertOverflow="overflow" vert="horz" wrap="square" rtlCol="0" anchor="t">
            <a:noAutofit/>
          </a:bodyPr>
          <a:lstStyle/>
          <a:p>
            <a:pPr algn="l"/>
            <a:r>
              <a:rPr lang="en-US" sz="1200">
                <a:solidFill>
                  <a:srgbClr val="7FA5B8"/>
                </a:solidFill>
                <a:latin typeface="Aptos"/>
              </a:rPr>
              <a:t>Whole-person engagement: mind, music and arts, body, connection, faith memory</a:t>
            </a:r>
          </a:p>
        </p:txBody>
      </p:sp>
    </p:spTree>
    <p:extLst>
      <p:ext uri="{BB962C8B-B14F-4D97-AF65-F5344CB8AC3E}">
        <p14:creationId xmlns:p14="http://schemas.microsoft.com/office/powerpoint/2010/main" val="31366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F7114B31-2A20-469D-8CDB-6D1A8F8B80E5}"/>
              </a:ext>
            </a:extLst>
          </p:cNvPr>
          <p:cNvSpPr/>
          <p:nvPr/>
        </p:nvSpPr>
        <p:spPr>
          <a:xfrm>
            <a:off x="0" y="0"/>
            <a:ext cx="9144000" cy="6858000"/>
          </a:xfrm>
          <a:prstGeom prst="rect">
            <a:avLst/>
          </a:prstGeom>
          <a:solidFill>
            <a:srgbClr val="0B2233"/>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 name="Top accent rule">
            <a:extLst>
              <a:ext uri="{FF2B5EF4-FFF2-40B4-BE49-F238E27FC236}">
                <a16:creationId xmlns:a16="http://schemas.microsoft.com/office/drawing/2014/main" id="{105E43D9-930C-437C-9471-322A09116051}"/>
              </a:ext>
            </a:extLst>
          </p:cNvPr>
          <p:cNvSpPr/>
          <p:nvPr/>
        </p:nvSpPr>
        <p:spPr>
          <a:xfrm>
            <a:off x="383460" y="559614"/>
            <a:ext cx="812800" cy="508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 name="Question label">
            <a:extLst>
              <a:ext uri="{FF2B5EF4-FFF2-40B4-BE49-F238E27FC236}">
                <a16:creationId xmlns:a16="http://schemas.microsoft.com/office/drawing/2014/main" id="{A8A637DE-D7C7-4DAF-968C-2A577C11C1ED}"/>
              </a:ext>
            </a:extLst>
          </p:cNvPr>
          <p:cNvSpPr txBox="1"/>
          <p:nvPr/>
        </p:nvSpPr>
        <p:spPr>
          <a:xfrm>
            <a:off x="267933" y="126894"/>
            <a:ext cx="1397000" cy="254000"/>
          </a:xfrm>
          <a:prstGeom prst="rect">
            <a:avLst/>
          </a:prstGeom>
          <a:noFill/>
        </p:spPr>
        <p:txBody>
          <a:bodyPr vertOverflow="overflow" vert="horz" wrap="square" rtlCol="0" anchor="t">
            <a:noAutofit/>
          </a:bodyPr>
          <a:lstStyle/>
          <a:p>
            <a:pPr algn="l"/>
            <a:r>
              <a:rPr lang="en-US" b="1" dirty="0">
                <a:solidFill>
                  <a:srgbClr val="8FD3E8"/>
                </a:solidFill>
                <a:latin typeface="Aptos"/>
              </a:rPr>
              <a:t>Question 8</a:t>
            </a:r>
          </a:p>
        </p:txBody>
      </p:sp>
      <p:sp>
        <p:nvSpPr>
          <p:cNvPr id="10" name="Slide title">
            <a:extLst>
              <a:ext uri="{FF2B5EF4-FFF2-40B4-BE49-F238E27FC236}">
                <a16:creationId xmlns:a16="http://schemas.microsoft.com/office/drawing/2014/main" id="{D3BA2A15-C0A2-46BA-876C-46F7020EDA0E}"/>
              </a:ext>
            </a:extLst>
          </p:cNvPr>
          <p:cNvSpPr txBox="1"/>
          <p:nvPr/>
        </p:nvSpPr>
        <p:spPr>
          <a:xfrm>
            <a:off x="191729" y="698500"/>
            <a:ext cx="8952271" cy="555618"/>
          </a:xfrm>
          <a:prstGeom prst="rect">
            <a:avLst/>
          </a:prstGeom>
          <a:noFill/>
        </p:spPr>
        <p:txBody>
          <a:bodyPr vertOverflow="overflow" vert="horz" wrap="square" rtlCol="0" anchor="t">
            <a:noAutofit/>
          </a:bodyPr>
          <a:lstStyle/>
          <a:p>
            <a:pPr algn="l"/>
            <a:r>
              <a:rPr lang="en-US" sz="2400" b="1" dirty="0">
                <a:solidFill>
                  <a:srgbClr val="FFFFFF"/>
                </a:solidFill>
                <a:latin typeface="Aptos"/>
              </a:rPr>
              <a:t>MEMORY CARE IS A SPECTRUM — NOT A SINGLE DESTINATION</a:t>
            </a:r>
          </a:p>
        </p:txBody>
      </p:sp>
      <p:sp>
        <p:nvSpPr>
          <p:cNvPr id="11" name="Subtitle">
            <a:extLst>
              <a:ext uri="{FF2B5EF4-FFF2-40B4-BE49-F238E27FC236}">
                <a16:creationId xmlns:a16="http://schemas.microsoft.com/office/drawing/2014/main" id="{64F98656-34DD-4B26-BBF7-5835AA5E19F2}"/>
              </a:ext>
            </a:extLst>
          </p:cNvPr>
          <p:cNvSpPr txBox="1"/>
          <p:nvPr/>
        </p:nvSpPr>
        <p:spPr>
          <a:xfrm>
            <a:off x="457200" y="1193800"/>
            <a:ext cx="8128000" cy="431800"/>
          </a:xfrm>
          <a:prstGeom prst="rect">
            <a:avLst/>
          </a:prstGeom>
          <a:noFill/>
        </p:spPr>
        <p:txBody>
          <a:bodyPr vertOverflow="overflow" vert="horz" wrap="square" rtlCol="0" anchor="t">
            <a:noAutofit/>
          </a:bodyPr>
          <a:lstStyle/>
          <a:p>
            <a:pPr algn="l"/>
            <a:r>
              <a:rPr lang="en-US" sz="1400" dirty="0">
                <a:solidFill>
                  <a:srgbClr val="B9D2E2"/>
                </a:solidFill>
                <a:latin typeface="Aptos"/>
              </a:rPr>
              <a:t>Most families combine supports and begin at home, then add structure as safety, supervision, and respite needs grow.</a:t>
            </a:r>
          </a:p>
        </p:txBody>
      </p:sp>
      <p:sp>
        <p:nvSpPr>
          <p:cNvPr id="12" name="Principle panel">
            <a:extLst>
              <a:ext uri="{FF2B5EF4-FFF2-40B4-BE49-F238E27FC236}">
                <a16:creationId xmlns:a16="http://schemas.microsoft.com/office/drawing/2014/main" id="{78B50340-B3C1-48A1-8FAB-58FBA94FB580}"/>
              </a:ext>
            </a:extLst>
          </p:cNvPr>
          <p:cNvSpPr/>
          <p:nvPr/>
        </p:nvSpPr>
        <p:spPr>
          <a:xfrm>
            <a:off x="457200" y="1841500"/>
            <a:ext cx="2159000" cy="4051300"/>
          </a:xfrm>
          <a:prstGeom prst="roundRect">
            <a:avLst/>
          </a:prstGeom>
          <a:solidFill>
            <a:srgbClr val="14364D"/>
          </a:solidFill>
          <a:ln w="12700" cap="flat" cmpd="sng" algn="ctr">
            <a:solidFill>
              <a:srgbClr val="365A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3" name="Principle label">
            <a:extLst>
              <a:ext uri="{FF2B5EF4-FFF2-40B4-BE49-F238E27FC236}">
                <a16:creationId xmlns:a16="http://schemas.microsoft.com/office/drawing/2014/main" id="{0B99E953-61FA-4FA6-B55F-3433184FC35C}"/>
              </a:ext>
            </a:extLst>
          </p:cNvPr>
          <p:cNvSpPr txBox="1"/>
          <p:nvPr/>
        </p:nvSpPr>
        <p:spPr>
          <a:xfrm>
            <a:off x="685800" y="2070100"/>
            <a:ext cx="1651000" cy="203200"/>
          </a:xfrm>
          <a:prstGeom prst="rect">
            <a:avLst/>
          </a:prstGeom>
          <a:noFill/>
        </p:spPr>
        <p:txBody>
          <a:bodyPr vertOverflow="overflow" vert="horz" wrap="square" rtlCol="0" anchor="t">
            <a:noAutofit/>
          </a:bodyPr>
          <a:lstStyle/>
          <a:p>
            <a:pPr algn="l"/>
            <a:r>
              <a:rPr lang="en-US" sz="1200" b="1" dirty="0">
                <a:solidFill>
                  <a:srgbClr val="8FD3E8"/>
                </a:solidFill>
                <a:latin typeface="Aptos"/>
              </a:rPr>
              <a:t>CARE PLANNING PRINCIPLE</a:t>
            </a:r>
          </a:p>
        </p:txBody>
      </p:sp>
      <p:sp>
        <p:nvSpPr>
          <p:cNvPr id="16" name="Principle small tag">
            <a:extLst>
              <a:ext uri="{FF2B5EF4-FFF2-40B4-BE49-F238E27FC236}">
                <a16:creationId xmlns:a16="http://schemas.microsoft.com/office/drawing/2014/main" id="{77594D09-1525-4669-892E-EB3982F54F88}"/>
              </a:ext>
            </a:extLst>
          </p:cNvPr>
          <p:cNvSpPr/>
          <p:nvPr/>
        </p:nvSpPr>
        <p:spPr>
          <a:xfrm>
            <a:off x="812800" y="5222565"/>
            <a:ext cx="1155700" cy="495300"/>
          </a:xfrm>
          <a:prstGeom prst="round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 name="Principle tag text">
            <a:extLst>
              <a:ext uri="{FF2B5EF4-FFF2-40B4-BE49-F238E27FC236}">
                <a16:creationId xmlns:a16="http://schemas.microsoft.com/office/drawing/2014/main" id="{4FF54AFA-B51B-4CE7-BE50-DC7239955817}"/>
              </a:ext>
            </a:extLst>
          </p:cNvPr>
          <p:cNvSpPr txBox="1"/>
          <p:nvPr/>
        </p:nvSpPr>
        <p:spPr>
          <a:xfrm>
            <a:off x="908050" y="5231163"/>
            <a:ext cx="965200" cy="301625"/>
          </a:xfrm>
          <a:prstGeom prst="rect">
            <a:avLst/>
          </a:prstGeom>
          <a:noFill/>
        </p:spPr>
        <p:txBody>
          <a:bodyPr vertOverflow="overflow" vert="horz" wrap="square" rtlCol="0" anchor="t">
            <a:noAutofit/>
          </a:bodyPr>
          <a:lstStyle/>
          <a:p>
            <a:pPr algn="l"/>
            <a:r>
              <a:rPr lang="en-US" sz="1200" b="1" dirty="0">
                <a:solidFill>
                  <a:srgbClr val="0B2233"/>
                </a:solidFill>
                <a:latin typeface="Aptos"/>
              </a:rPr>
              <a:t>START AT HOME</a:t>
            </a:r>
          </a:p>
        </p:txBody>
      </p:sp>
      <p:sp>
        <p:nvSpPr>
          <p:cNvPr id="18" name="Spectrum label">
            <a:extLst>
              <a:ext uri="{FF2B5EF4-FFF2-40B4-BE49-F238E27FC236}">
                <a16:creationId xmlns:a16="http://schemas.microsoft.com/office/drawing/2014/main" id="{FAA470DF-4C21-4CB9-AD60-FB739803F300}"/>
              </a:ext>
            </a:extLst>
          </p:cNvPr>
          <p:cNvSpPr txBox="1"/>
          <p:nvPr/>
        </p:nvSpPr>
        <p:spPr>
          <a:xfrm>
            <a:off x="2844800" y="1736216"/>
            <a:ext cx="4572000" cy="215900"/>
          </a:xfrm>
          <a:prstGeom prst="rect">
            <a:avLst/>
          </a:prstGeom>
          <a:noFill/>
        </p:spPr>
        <p:txBody>
          <a:bodyPr vertOverflow="overflow" vert="horz" wrap="square" rtlCol="0" anchor="t">
            <a:noAutofit/>
          </a:bodyPr>
          <a:lstStyle/>
          <a:p>
            <a:pPr algn="l"/>
            <a:r>
              <a:rPr lang="en-US" sz="1600" b="1" dirty="0">
                <a:solidFill>
                  <a:srgbClr val="FFFFFF"/>
                </a:solidFill>
                <a:latin typeface="Aptos"/>
              </a:rPr>
              <a:t>Care options along the spectrum</a:t>
            </a:r>
          </a:p>
        </p:txBody>
      </p:sp>
      <p:sp>
        <p:nvSpPr>
          <p:cNvPr id="19" name="Spectrum note">
            <a:extLst>
              <a:ext uri="{FF2B5EF4-FFF2-40B4-BE49-F238E27FC236}">
                <a16:creationId xmlns:a16="http://schemas.microsoft.com/office/drawing/2014/main" id="{906E7C5F-6BEB-4944-8E7E-CD32C425D5EA}"/>
              </a:ext>
            </a:extLst>
          </p:cNvPr>
          <p:cNvSpPr txBox="1"/>
          <p:nvPr/>
        </p:nvSpPr>
        <p:spPr>
          <a:xfrm>
            <a:off x="6662992" y="1658380"/>
            <a:ext cx="1905000" cy="165100"/>
          </a:xfrm>
          <a:prstGeom prst="rect">
            <a:avLst/>
          </a:prstGeom>
          <a:noFill/>
        </p:spPr>
        <p:txBody>
          <a:bodyPr vertOverflow="overflow" vert="horz" wrap="square" rtlCol="0" anchor="t">
            <a:noAutofit/>
          </a:bodyPr>
          <a:lstStyle/>
          <a:p>
            <a:pPr algn="l"/>
            <a:r>
              <a:rPr lang="en-US" sz="1200" dirty="0">
                <a:solidFill>
                  <a:srgbClr val="7FA3B8"/>
                </a:solidFill>
                <a:latin typeface="Aptos"/>
              </a:rPr>
              <a:t>Increasing structure and supervision →</a:t>
            </a:r>
          </a:p>
        </p:txBody>
      </p:sp>
      <p:sp>
        <p:nvSpPr>
          <p:cNvPr id="20" name="Spectrum line">
            <a:extLst>
              <a:ext uri="{FF2B5EF4-FFF2-40B4-BE49-F238E27FC236}">
                <a16:creationId xmlns:a16="http://schemas.microsoft.com/office/drawing/2014/main" id="{CA8E707B-F63D-48D6-819E-3A0AB3DDD9E5}"/>
              </a:ext>
            </a:extLst>
          </p:cNvPr>
          <p:cNvSpPr/>
          <p:nvPr/>
        </p:nvSpPr>
        <p:spPr>
          <a:xfrm>
            <a:off x="2844800" y="2133600"/>
            <a:ext cx="5638800" cy="15875"/>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 name="Spectrum card 1">
            <a:extLst>
              <a:ext uri="{FF2B5EF4-FFF2-40B4-BE49-F238E27FC236}">
                <a16:creationId xmlns:a16="http://schemas.microsoft.com/office/drawing/2014/main" id="{55CE66D0-E0B3-4554-9035-A8F7B7E97FFB}"/>
              </a:ext>
            </a:extLst>
          </p:cNvPr>
          <p:cNvSpPr/>
          <p:nvPr/>
        </p:nvSpPr>
        <p:spPr>
          <a:xfrm>
            <a:off x="2844800" y="2336800"/>
            <a:ext cx="1295400" cy="1955800"/>
          </a:xfrm>
          <a:prstGeom prst="roundRect">
            <a:avLst/>
          </a:prstGeom>
          <a:solidFill>
            <a:srgbClr val="102D42"/>
          </a:solidFill>
          <a:ln w="12700" cap="flat" cmpd="sng" algn="ctr">
            <a:solidFill>
              <a:srgbClr val="365A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2" name="Spectrum card accent 1">
            <a:extLst>
              <a:ext uri="{FF2B5EF4-FFF2-40B4-BE49-F238E27FC236}">
                <a16:creationId xmlns:a16="http://schemas.microsoft.com/office/drawing/2014/main" id="{9436B552-1798-4A29-BDA8-22E58CF54484}"/>
              </a:ext>
            </a:extLst>
          </p:cNvPr>
          <p:cNvSpPr/>
          <p:nvPr/>
        </p:nvSpPr>
        <p:spPr>
          <a:xfrm>
            <a:off x="2844800" y="2336800"/>
            <a:ext cx="1295400" cy="635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3" name="Spectrum number dot 1">
            <a:extLst>
              <a:ext uri="{FF2B5EF4-FFF2-40B4-BE49-F238E27FC236}">
                <a16:creationId xmlns:a16="http://schemas.microsoft.com/office/drawing/2014/main" id="{5E3654FF-2804-4831-A60C-2AA1FCF340C8}"/>
              </a:ext>
            </a:extLst>
          </p:cNvPr>
          <p:cNvSpPr/>
          <p:nvPr/>
        </p:nvSpPr>
        <p:spPr>
          <a:xfrm>
            <a:off x="2908712" y="2552700"/>
            <a:ext cx="279400" cy="279400"/>
          </a:xfrm>
          <a:prstGeom prst="ellipse">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4" name="Spectrum number 1">
            <a:extLst>
              <a:ext uri="{FF2B5EF4-FFF2-40B4-BE49-F238E27FC236}">
                <a16:creationId xmlns:a16="http://schemas.microsoft.com/office/drawing/2014/main" id="{45549195-57D2-439D-84B2-60541D2A434A}"/>
              </a:ext>
            </a:extLst>
          </p:cNvPr>
          <p:cNvSpPr txBox="1"/>
          <p:nvPr/>
        </p:nvSpPr>
        <p:spPr>
          <a:xfrm>
            <a:off x="2970164" y="2576052"/>
            <a:ext cx="127000" cy="127000"/>
          </a:xfrm>
          <a:prstGeom prst="rect">
            <a:avLst/>
          </a:prstGeom>
          <a:noFill/>
        </p:spPr>
        <p:txBody>
          <a:bodyPr vertOverflow="overflow" vert="horz" wrap="square" rtlCol="0" anchor="t">
            <a:noAutofit/>
          </a:bodyPr>
          <a:lstStyle/>
          <a:p>
            <a:pPr algn="l"/>
            <a:r>
              <a:rPr lang="en-US" sz="1200" b="1" dirty="0">
                <a:solidFill>
                  <a:srgbClr val="0B2233"/>
                </a:solidFill>
                <a:latin typeface="Aptos"/>
              </a:rPr>
              <a:t>1</a:t>
            </a:r>
          </a:p>
        </p:txBody>
      </p:sp>
      <p:sp>
        <p:nvSpPr>
          <p:cNvPr id="25" name="Spectrum title 1">
            <a:extLst>
              <a:ext uri="{FF2B5EF4-FFF2-40B4-BE49-F238E27FC236}">
                <a16:creationId xmlns:a16="http://schemas.microsoft.com/office/drawing/2014/main" id="{C41D355D-1003-4BEC-98CD-F983C54689DD}"/>
              </a:ext>
            </a:extLst>
          </p:cNvPr>
          <p:cNvSpPr txBox="1"/>
          <p:nvPr/>
        </p:nvSpPr>
        <p:spPr>
          <a:xfrm>
            <a:off x="3233180" y="2442914"/>
            <a:ext cx="990600" cy="431800"/>
          </a:xfrm>
          <a:prstGeom prst="rect">
            <a:avLst/>
          </a:prstGeom>
          <a:noFill/>
        </p:spPr>
        <p:txBody>
          <a:bodyPr vertOverflow="overflow" vert="horz" wrap="square" rtlCol="0" anchor="t">
            <a:noAutofit/>
          </a:bodyPr>
          <a:lstStyle/>
          <a:p>
            <a:pPr algn="l"/>
            <a:r>
              <a:rPr lang="en-US" sz="1600" b="1" dirty="0">
                <a:solidFill>
                  <a:srgbClr val="FFFFFF"/>
                </a:solidFill>
                <a:latin typeface="Aptos"/>
              </a:rPr>
              <a:t>In the home</a:t>
            </a:r>
          </a:p>
        </p:txBody>
      </p:sp>
      <p:sp>
        <p:nvSpPr>
          <p:cNvPr id="26" name="Spectrum body 1">
            <a:extLst>
              <a:ext uri="{FF2B5EF4-FFF2-40B4-BE49-F238E27FC236}">
                <a16:creationId xmlns:a16="http://schemas.microsoft.com/office/drawing/2014/main" id="{AA71A7A1-A718-411E-A4DA-2C008A7163FF}"/>
              </a:ext>
            </a:extLst>
          </p:cNvPr>
          <p:cNvSpPr txBox="1"/>
          <p:nvPr/>
        </p:nvSpPr>
        <p:spPr>
          <a:xfrm>
            <a:off x="2938208" y="2995152"/>
            <a:ext cx="1270000" cy="1307688"/>
          </a:xfrm>
          <a:prstGeom prst="rect">
            <a:avLst/>
          </a:prstGeom>
          <a:noFill/>
        </p:spPr>
        <p:txBody>
          <a:bodyPr vertOverflow="overflow" vert="horz" wrap="square" rtlCol="0" anchor="t">
            <a:noAutofit/>
          </a:bodyPr>
          <a:lstStyle/>
          <a:p>
            <a:pPr algn="l"/>
            <a:r>
              <a:rPr lang="en-US" sz="1320" dirty="0">
                <a:solidFill>
                  <a:srgbClr val="B9D2E2"/>
                </a:solidFill>
                <a:latin typeface="Aptos"/>
              </a:rPr>
              <a:t>In-home aides, skilled nursing visits, and respite care so caregivers can rest.</a:t>
            </a:r>
          </a:p>
        </p:txBody>
      </p:sp>
      <p:sp>
        <p:nvSpPr>
          <p:cNvPr id="27" name="Spectrum card 2">
            <a:extLst>
              <a:ext uri="{FF2B5EF4-FFF2-40B4-BE49-F238E27FC236}">
                <a16:creationId xmlns:a16="http://schemas.microsoft.com/office/drawing/2014/main" id="{BDA08555-16FA-464D-AFA6-FEAA1D8F3140}"/>
              </a:ext>
            </a:extLst>
          </p:cNvPr>
          <p:cNvSpPr/>
          <p:nvPr/>
        </p:nvSpPr>
        <p:spPr>
          <a:xfrm>
            <a:off x="4292600" y="2336800"/>
            <a:ext cx="1295400" cy="1955800"/>
          </a:xfrm>
          <a:prstGeom prst="roundRect">
            <a:avLst/>
          </a:prstGeom>
          <a:solidFill>
            <a:srgbClr val="102D42"/>
          </a:solidFill>
          <a:ln w="12700" cap="flat" cmpd="sng" algn="ctr">
            <a:solidFill>
              <a:srgbClr val="365A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8" name="Spectrum card accent 2">
            <a:extLst>
              <a:ext uri="{FF2B5EF4-FFF2-40B4-BE49-F238E27FC236}">
                <a16:creationId xmlns:a16="http://schemas.microsoft.com/office/drawing/2014/main" id="{3339D218-D232-4447-BFBB-954B9873EF23}"/>
              </a:ext>
            </a:extLst>
          </p:cNvPr>
          <p:cNvSpPr/>
          <p:nvPr/>
        </p:nvSpPr>
        <p:spPr>
          <a:xfrm>
            <a:off x="4292600" y="2336800"/>
            <a:ext cx="1295400" cy="635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9" name="Spectrum number dot 2">
            <a:extLst>
              <a:ext uri="{FF2B5EF4-FFF2-40B4-BE49-F238E27FC236}">
                <a16:creationId xmlns:a16="http://schemas.microsoft.com/office/drawing/2014/main" id="{904D0C10-8F89-443E-B543-345573000DCE}"/>
              </a:ext>
            </a:extLst>
          </p:cNvPr>
          <p:cNvSpPr/>
          <p:nvPr/>
        </p:nvSpPr>
        <p:spPr>
          <a:xfrm>
            <a:off x="4299976" y="2551374"/>
            <a:ext cx="279400" cy="279400"/>
          </a:xfrm>
          <a:prstGeom prst="ellipse">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0" name="Spectrum number 2">
            <a:extLst>
              <a:ext uri="{FF2B5EF4-FFF2-40B4-BE49-F238E27FC236}">
                <a16:creationId xmlns:a16="http://schemas.microsoft.com/office/drawing/2014/main" id="{D094D412-4973-43E1-9BC2-F91B32C3153F}"/>
              </a:ext>
            </a:extLst>
          </p:cNvPr>
          <p:cNvSpPr txBox="1"/>
          <p:nvPr/>
        </p:nvSpPr>
        <p:spPr>
          <a:xfrm>
            <a:off x="4390516" y="2590594"/>
            <a:ext cx="127000" cy="127000"/>
          </a:xfrm>
          <a:prstGeom prst="rect">
            <a:avLst/>
          </a:prstGeom>
          <a:noFill/>
        </p:spPr>
        <p:txBody>
          <a:bodyPr vertOverflow="overflow" vert="horz" wrap="square" rtlCol="0" anchor="t">
            <a:noAutofit/>
          </a:bodyPr>
          <a:lstStyle/>
          <a:p>
            <a:pPr algn="l"/>
            <a:r>
              <a:rPr lang="en-US" sz="1200" b="1" dirty="0">
                <a:solidFill>
                  <a:srgbClr val="0B2233"/>
                </a:solidFill>
                <a:latin typeface="Aptos"/>
              </a:rPr>
              <a:t>2</a:t>
            </a:r>
          </a:p>
        </p:txBody>
      </p:sp>
      <p:sp>
        <p:nvSpPr>
          <p:cNvPr id="31" name="Spectrum title 2">
            <a:extLst>
              <a:ext uri="{FF2B5EF4-FFF2-40B4-BE49-F238E27FC236}">
                <a16:creationId xmlns:a16="http://schemas.microsoft.com/office/drawing/2014/main" id="{D7A45E4F-FB10-4EED-8A47-E956040E32D1}"/>
              </a:ext>
            </a:extLst>
          </p:cNvPr>
          <p:cNvSpPr txBox="1"/>
          <p:nvPr/>
        </p:nvSpPr>
        <p:spPr>
          <a:xfrm>
            <a:off x="4599036" y="2469235"/>
            <a:ext cx="1206500" cy="524791"/>
          </a:xfrm>
          <a:prstGeom prst="rect">
            <a:avLst/>
          </a:prstGeom>
          <a:noFill/>
        </p:spPr>
        <p:txBody>
          <a:bodyPr vertOverflow="overflow" vert="horz" wrap="square" rtlCol="0" anchor="t">
            <a:noAutofit/>
          </a:bodyPr>
          <a:lstStyle/>
          <a:p>
            <a:pPr algn="l"/>
            <a:r>
              <a:rPr lang="en-US" sz="1500" b="1" dirty="0">
                <a:solidFill>
                  <a:srgbClr val="FFFFFF"/>
                </a:solidFill>
                <a:latin typeface="Aptos"/>
              </a:rPr>
              <a:t>Adult day programs</a:t>
            </a:r>
          </a:p>
        </p:txBody>
      </p:sp>
      <p:sp>
        <p:nvSpPr>
          <p:cNvPr id="32" name="Spectrum body 2">
            <a:extLst>
              <a:ext uri="{FF2B5EF4-FFF2-40B4-BE49-F238E27FC236}">
                <a16:creationId xmlns:a16="http://schemas.microsoft.com/office/drawing/2014/main" id="{DC5BB13B-761E-4283-B4A5-9E3045494364}"/>
              </a:ext>
            </a:extLst>
          </p:cNvPr>
          <p:cNvSpPr txBox="1"/>
          <p:nvPr/>
        </p:nvSpPr>
        <p:spPr>
          <a:xfrm>
            <a:off x="4341764" y="3054148"/>
            <a:ext cx="1398636" cy="1374778"/>
          </a:xfrm>
          <a:prstGeom prst="rect">
            <a:avLst/>
          </a:prstGeom>
          <a:noFill/>
        </p:spPr>
        <p:txBody>
          <a:bodyPr vertOverflow="overflow" vert="horz" wrap="square" rtlCol="0" anchor="t">
            <a:noAutofit/>
          </a:bodyPr>
          <a:lstStyle/>
          <a:p>
            <a:pPr algn="l"/>
            <a:r>
              <a:rPr lang="en-US" sz="1320" dirty="0">
                <a:solidFill>
                  <a:srgbClr val="B9D2E2"/>
                </a:solidFill>
                <a:latin typeface="Aptos"/>
              </a:rPr>
              <a:t>Daytime socialization, activities, and supervision; home at night.</a:t>
            </a:r>
          </a:p>
        </p:txBody>
      </p:sp>
      <p:sp>
        <p:nvSpPr>
          <p:cNvPr id="33" name="Spectrum card 3">
            <a:extLst>
              <a:ext uri="{FF2B5EF4-FFF2-40B4-BE49-F238E27FC236}">
                <a16:creationId xmlns:a16="http://schemas.microsoft.com/office/drawing/2014/main" id="{03FD5D3D-4918-4D85-BA11-0749DD07E181}"/>
              </a:ext>
            </a:extLst>
          </p:cNvPr>
          <p:cNvSpPr/>
          <p:nvPr/>
        </p:nvSpPr>
        <p:spPr>
          <a:xfrm>
            <a:off x="5740400" y="2336800"/>
            <a:ext cx="1295400" cy="1955800"/>
          </a:xfrm>
          <a:prstGeom prst="roundRect">
            <a:avLst/>
          </a:prstGeom>
          <a:solidFill>
            <a:srgbClr val="102D42"/>
          </a:solidFill>
          <a:ln w="12700" cap="flat" cmpd="sng" algn="ctr">
            <a:solidFill>
              <a:srgbClr val="365A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4" name="Spectrum card accent 3">
            <a:extLst>
              <a:ext uri="{FF2B5EF4-FFF2-40B4-BE49-F238E27FC236}">
                <a16:creationId xmlns:a16="http://schemas.microsoft.com/office/drawing/2014/main" id="{C1493973-0261-4712-B56A-E07A3503C139}"/>
              </a:ext>
            </a:extLst>
          </p:cNvPr>
          <p:cNvSpPr/>
          <p:nvPr/>
        </p:nvSpPr>
        <p:spPr>
          <a:xfrm>
            <a:off x="5740400" y="2336800"/>
            <a:ext cx="1295400" cy="635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5" name="Spectrum number dot 3">
            <a:extLst>
              <a:ext uri="{FF2B5EF4-FFF2-40B4-BE49-F238E27FC236}">
                <a16:creationId xmlns:a16="http://schemas.microsoft.com/office/drawing/2014/main" id="{DAD87202-E20B-4D89-873D-9BAB98611C33}"/>
              </a:ext>
            </a:extLst>
          </p:cNvPr>
          <p:cNvSpPr/>
          <p:nvPr/>
        </p:nvSpPr>
        <p:spPr>
          <a:xfrm>
            <a:off x="5804312" y="2552700"/>
            <a:ext cx="279400" cy="279400"/>
          </a:xfrm>
          <a:prstGeom prst="ellipse">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6" name="Spectrum number 3">
            <a:extLst>
              <a:ext uri="{FF2B5EF4-FFF2-40B4-BE49-F238E27FC236}">
                <a16:creationId xmlns:a16="http://schemas.microsoft.com/office/drawing/2014/main" id="{6D3DBB1F-251D-4DAA-8774-719892284F8D}"/>
              </a:ext>
            </a:extLst>
          </p:cNvPr>
          <p:cNvSpPr txBox="1"/>
          <p:nvPr/>
        </p:nvSpPr>
        <p:spPr>
          <a:xfrm>
            <a:off x="5836268" y="2590800"/>
            <a:ext cx="127000" cy="127000"/>
          </a:xfrm>
          <a:prstGeom prst="rect">
            <a:avLst/>
          </a:prstGeom>
          <a:noFill/>
        </p:spPr>
        <p:txBody>
          <a:bodyPr vertOverflow="overflow" vert="horz" wrap="square" rtlCol="0" anchor="t">
            <a:noAutofit/>
          </a:bodyPr>
          <a:lstStyle/>
          <a:p>
            <a:pPr algn="l"/>
            <a:r>
              <a:rPr lang="en-US" sz="1200" b="1" dirty="0">
                <a:solidFill>
                  <a:srgbClr val="0B2233"/>
                </a:solidFill>
                <a:latin typeface="Aptos"/>
              </a:rPr>
              <a:t>3</a:t>
            </a:r>
          </a:p>
        </p:txBody>
      </p:sp>
      <p:sp>
        <p:nvSpPr>
          <p:cNvPr id="37" name="Spectrum title 3">
            <a:extLst>
              <a:ext uri="{FF2B5EF4-FFF2-40B4-BE49-F238E27FC236}">
                <a16:creationId xmlns:a16="http://schemas.microsoft.com/office/drawing/2014/main" id="{C51744FC-ECAD-4894-A3A5-35B752080959}"/>
              </a:ext>
            </a:extLst>
          </p:cNvPr>
          <p:cNvSpPr txBox="1"/>
          <p:nvPr/>
        </p:nvSpPr>
        <p:spPr>
          <a:xfrm>
            <a:off x="6039468" y="2444964"/>
            <a:ext cx="1025009" cy="564940"/>
          </a:xfrm>
          <a:prstGeom prst="rect">
            <a:avLst/>
          </a:prstGeom>
          <a:noFill/>
        </p:spPr>
        <p:txBody>
          <a:bodyPr vertOverflow="overflow" vert="horz" wrap="square" rtlCol="0" anchor="t">
            <a:noAutofit/>
          </a:bodyPr>
          <a:lstStyle/>
          <a:p>
            <a:pPr algn="l"/>
            <a:r>
              <a:rPr lang="en-US" sz="1500" b="1" dirty="0">
                <a:solidFill>
                  <a:srgbClr val="FFFFFF"/>
                </a:solidFill>
                <a:latin typeface="Aptos"/>
              </a:rPr>
              <a:t>Assisted living /
memory care</a:t>
            </a:r>
          </a:p>
        </p:txBody>
      </p:sp>
      <p:sp>
        <p:nvSpPr>
          <p:cNvPr id="38" name="Spectrum body 3">
            <a:extLst>
              <a:ext uri="{FF2B5EF4-FFF2-40B4-BE49-F238E27FC236}">
                <a16:creationId xmlns:a16="http://schemas.microsoft.com/office/drawing/2014/main" id="{B7E245DD-B75A-4D53-BC55-FF1A633FFCA7}"/>
              </a:ext>
            </a:extLst>
          </p:cNvPr>
          <p:cNvSpPr txBox="1"/>
          <p:nvPr/>
        </p:nvSpPr>
        <p:spPr>
          <a:xfrm>
            <a:off x="5692061" y="3370832"/>
            <a:ext cx="1546939" cy="1320800"/>
          </a:xfrm>
          <a:prstGeom prst="rect">
            <a:avLst/>
          </a:prstGeom>
          <a:noFill/>
        </p:spPr>
        <p:txBody>
          <a:bodyPr vertOverflow="overflow" vert="horz" wrap="square" rtlCol="0" anchor="t">
            <a:noAutofit/>
          </a:bodyPr>
          <a:lstStyle/>
          <a:p>
            <a:pPr algn="l"/>
            <a:r>
              <a:rPr lang="en-US" sz="1320" dirty="0">
                <a:solidFill>
                  <a:srgbClr val="B9D2E2"/>
                </a:solidFill>
                <a:latin typeface="Aptos"/>
              </a:rPr>
              <a:t>Secure setting with trained staff and structured routines.</a:t>
            </a:r>
          </a:p>
        </p:txBody>
      </p:sp>
      <p:sp>
        <p:nvSpPr>
          <p:cNvPr id="39" name="Spectrum card 4">
            <a:extLst>
              <a:ext uri="{FF2B5EF4-FFF2-40B4-BE49-F238E27FC236}">
                <a16:creationId xmlns:a16="http://schemas.microsoft.com/office/drawing/2014/main" id="{BE2CE6E3-BC51-4843-AB0D-6B4EAB61CCEA}"/>
              </a:ext>
            </a:extLst>
          </p:cNvPr>
          <p:cNvSpPr/>
          <p:nvPr/>
        </p:nvSpPr>
        <p:spPr>
          <a:xfrm>
            <a:off x="7188200" y="2336800"/>
            <a:ext cx="1295400" cy="1955800"/>
          </a:xfrm>
          <a:prstGeom prst="roundRect">
            <a:avLst/>
          </a:prstGeom>
          <a:solidFill>
            <a:srgbClr val="102D42"/>
          </a:solidFill>
          <a:ln w="12700" cap="flat" cmpd="sng" algn="ctr">
            <a:solidFill>
              <a:srgbClr val="365A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0" name="Spectrum card accent 4">
            <a:extLst>
              <a:ext uri="{FF2B5EF4-FFF2-40B4-BE49-F238E27FC236}">
                <a16:creationId xmlns:a16="http://schemas.microsoft.com/office/drawing/2014/main" id="{6F990B07-9646-421C-83A0-2C70C7C6439E}"/>
              </a:ext>
            </a:extLst>
          </p:cNvPr>
          <p:cNvSpPr/>
          <p:nvPr/>
        </p:nvSpPr>
        <p:spPr>
          <a:xfrm>
            <a:off x="7188200" y="2336800"/>
            <a:ext cx="1295400" cy="63500"/>
          </a:xfrm>
          <a:prstGeom prst="rect">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1" name="Spectrum number dot 4">
            <a:extLst>
              <a:ext uri="{FF2B5EF4-FFF2-40B4-BE49-F238E27FC236}">
                <a16:creationId xmlns:a16="http://schemas.microsoft.com/office/drawing/2014/main" id="{5200DC30-05E8-4CB8-B944-97F3B62F31ED}"/>
              </a:ext>
            </a:extLst>
          </p:cNvPr>
          <p:cNvSpPr/>
          <p:nvPr/>
        </p:nvSpPr>
        <p:spPr>
          <a:xfrm>
            <a:off x="7237364" y="2552700"/>
            <a:ext cx="279400" cy="279400"/>
          </a:xfrm>
          <a:prstGeom prst="ellipse">
            <a:avLst/>
          </a:prstGeom>
          <a:solidFill>
            <a:srgbClr val="58B7D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2" name="Spectrum number 4">
            <a:extLst>
              <a:ext uri="{FF2B5EF4-FFF2-40B4-BE49-F238E27FC236}">
                <a16:creationId xmlns:a16="http://schemas.microsoft.com/office/drawing/2014/main" id="{A6BC17D8-414B-49B3-99D8-E116AFC13DD3}"/>
              </a:ext>
            </a:extLst>
          </p:cNvPr>
          <p:cNvSpPr txBox="1"/>
          <p:nvPr/>
        </p:nvSpPr>
        <p:spPr>
          <a:xfrm>
            <a:off x="7298816" y="2590800"/>
            <a:ext cx="127000" cy="127000"/>
          </a:xfrm>
          <a:prstGeom prst="rect">
            <a:avLst/>
          </a:prstGeom>
          <a:noFill/>
        </p:spPr>
        <p:txBody>
          <a:bodyPr vertOverflow="overflow" vert="horz" wrap="square" rtlCol="0" anchor="t">
            <a:noAutofit/>
          </a:bodyPr>
          <a:lstStyle/>
          <a:p>
            <a:pPr algn="l"/>
            <a:r>
              <a:rPr lang="en-US" sz="1200" b="1">
                <a:solidFill>
                  <a:srgbClr val="0B2233"/>
                </a:solidFill>
                <a:latin typeface="Aptos"/>
              </a:rPr>
              <a:t>4</a:t>
            </a:r>
          </a:p>
        </p:txBody>
      </p:sp>
      <p:sp>
        <p:nvSpPr>
          <p:cNvPr id="43" name="Spectrum title 4">
            <a:extLst>
              <a:ext uri="{FF2B5EF4-FFF2-40B4-BE49-F238E27FC236}">
                <a16:creationId xmlns:a16="http://schemas.microsoft.com/office/drawing/2014/main" id="{26B4F6C4-9A78-4F29-824C-2816984D8915}"/>
              </a:ext>
            </a:extLst>
          </p:cNvPr>
          <p:cNvSpPr txBox="1"/>
          <p:nvPr/>
        </p:nvSpPr>
        <p:spPr>
          <a:xfrm>
            <a:off x="7549944" y="2485922"/>
            <a:ext cx="990600" cy="431800"/>
          </a:xfrm>
          <a:prstGeom prst="rect">
            <a:avLst/>
          </a:prstGeom>
          <a:noFill/>
        </p:spPr>
        <p:txBody>
          <a:bodyPr vertOverflow="overflow" vert="horz" wrap="square" rtlCol="0" anchor="t">
            <a:noAutofit/>
          </a:bodyPr>
          <a:lstStyle/>
          <a:p>
            <a:pPr algn="l"/>
            <a:r>
              <a:rPr lang="en-US" sz="1500" b="1" dirty="0">
                <a:solidFill>
                  <a:srgbClr val="FFFFFF"/>
                </a:solidFill>
                <a:latin typeface="Aptos"/>
              </a:rPr>
              <a:t>Skilled nursing</a:t>
            </a:r>
          </a:p>
        </p:txBody>
      </p:sp>
      <p:sp>
        <p:nvSpPr>
          <p:cNvPr id="44" name="Spectrum body 4">
            <a:extLst>
              <a:ext uri="{FF2B5EF4-FFF2-40B4-BE49-F238E27FC236}">
                <a16:creationId xmlns:a16="http://schemas.microsoft.com/office/drawing/2014/main" id="{CA47F2CF-8C0D-4810-8992-AC20F1D12ECE}"/>
              </a:ext>
            </a:extLst>
          </p:cNvPr>
          <p:cNvSpPr txBox="1"/>
          <p:nvPr/>
        </p:nvSpPr>
        <p:spPr>
          <a:xfrm>
            <a:off x="7298408" y="3113136"/>
            <a:ext cx="1299901" cy="1533416"/>
          </a:xfrm>
          <a:prstGeom prst="rect">
            <a:avLst/>
          </a:prstGeom>
          <a:noFill/>
        </p:spPr>
        <p:txBody>
          <a:bodyPr vertOverflow="overflow" vert="horz" wrap="square" rtlCol="0" anchor="t">
            <a:noAutofit/>
          </a:bodyPr>
          <a:lstStyle/>
          <a:p>
            <a:pPr algn="l"/>
            <a:r>
              <a:rPr lang="en-US" sz="1320" dirty="0">
                <a:solidFill>
                  <a:srgbClr val="B9D2E2"/>
                </a:solidFill>
                <a:latin typeface="Aptos"/>
              </a:rPr>
              <a:t>24-hour medical care for advanced needs and higher acuity.</a:t>
            </a:r>
          </a:p>
        </p:txBody>
      </p:sp>
      <p:sp>
        <p:nvSpPr>
          <p:cNvPr id="45" name="Affordability panel">
            <a:extLst>
              <a:ext uri="{FF2B5EF4-FFF2-40B4-BE49-F238E27FC236}">
                <a16:creationId xmlns:a16="http://schemas.microsoft.com/office/drawing/2014/main" id="{316F99EC-34D5-45A8-A2CC-6AE19BC721DD}"/>
              </a:ext>
            </a:extLst>
          </p:cNvPr>
          <p:cNvSpPr/>
          <p:nvPr/>
        </p:nvSpPr>
        <p:spPr>
          <a:xfrm>
            <a:off x="2819400" y="4344322"/>
            <a:ext cx="5748592" cy="2161248"/>
          </a:xfrm>
          <a:prstGeom prst="roundRect">
            <a:avLst/>
          </a:prstGeom>
          <a:solidFill>
            <a:srgbClr val="0E2A3E"/>
          </a:solidFill>
          <a:ln w="12700" cap="flat" cmpd="sng" algn="ctr">
            <a:solidFill>
              <a:srgbClr val="365A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6" name="Affordability header">
            <a:extLst>
              <a:ext uri="{FF2B5EF4-FFF2-40B4-BE49-F238E27FC236}">
                <a16:creationId xmlns:a16="http://schemas.microsoft.com/office/drawing/2014/main" id="{1AD35447-3068-4DFF-B398-127D5BD4B84F}"/>
              </a:ext>
            </a:extLst>
          </p:cNvPr>
          <p:cNvSpPr txBox="1"/>
          <p:nvPr/>
        </p:nvSpPr>
        <p:spPr>
          <a:xfrm>
            <a:off x="3124200" y="4412232"/>
            <a:ext cx="2159000" cy="215900"/>
          </a:xfrm>
          <a:prstGeom prst="rect">
            <a:avLst/>
          </a:prstGeom>
          <a:noFill/>
        </p:spPr>
        <p:txBody>
          <a:bodyPr vertOverflow="overflow" vert="horz" wrap="square" rtlCol="0" anchor="t">
            <a:noAutofit/>
          </a:bodyPr>
          <a:lstStyle/>
          <a:p>
            <a:pPr algn="l"/>
            <a:r>
              <a:rPr lang="en-US" sz="1600" b="1" dirty="0">
                <a:solidFill>
                  <a:srgbClr val="F2C94C"/>
                </a:solidFill>
                <a:latin typeface="Aptos"/>
              </a:rPr>
              <a:t>How families afford it</a:t>
            </a:r>
          </a:p>
        </p:txBody>
      </p:sp>
      <p:sp>
        <p:nvSpPr>
          <p:cNvPr id="47" name="Affordability metric">
            <a:extLst>
              <a:ext uri="{FF2B5EF4-FFF2-40B4-BE49-F238E27FC236}">
                <a16:creationId xmlns:a16="http://schemas.microsoft.com/office/drawing/2014/main" id="{19691C7D-D607-4A80-AA50-8066DC4FCBC4}"/>
              </a:ext>
            </a:extLst>
          </p:cNvPr>
          <p:cNvSpPr txBox="1"/>
          <p:nvPr/>
        </p:nvSpPr>
        <p:spPr>
          <a:xfrm>
            <a:off x="3124200" y="4721124"/>
            <a:ext cx="4953000" cy="304800"/>
          </a:xfrm>
          <a:prstGeom prst="rect">
            <a:avLst/>
          </a:prstGeom>
          <a:noFill/>
        </p:spPr>
        <p:txBody>
          <a:bodyPr vertOverflow="overflow" vert="horz" wrap="square" rtlCol="0" anchor="t">
            <a:noAutofit/>
          </a:bodyPr>
          <a:lstStyle/>
          <a:p>
            <a:pPr algn="l"/>
            <a:r>
              <a:rPr lang="en-US" sz="1400" b="1" dirty="0">
                <a:solidFill>
                  <a:srgbClr val="FFFFFF"/>
                </a:solidFill>
                <a:latin typeface="Aptos"/>
              </a:rPr>
              <a:t>Median U.S. memory care is about $6,700/month, so families often blend multiple sources.</a:t>
            </a:r>
          </a:p>
        </p:txBody>
      </p:sp>
      <p:sp>
        <p:nvSpPr>
          <p:cNvPr id="48" name="Funding chip 0">
            <a:extLst>
              <a:ext uri="{FF2B5EF4-FFF2-40B4-BE49-F238E27FC236}">
                <a16:creationId xmlns:a16="http://schemas.microsoft.com/office/drawing/2014/main" id="{FC9A8FE4-D8EA-47CD-806E-8792C54D0A11}"/>
              </a:ext>
            </a:extLst>
          </p:cNvPr>
          <p:cNvSpPr/>
          <p:nvPr/>
        </p:nvSpPr>
        <p:spPr>
          <a:xfrm>
            <a:off x="3124200" y="5272959"/>
            <a:ext cx="1473200" cy="469173"/>
          </a:xfrm>
          <a:prstGeom prst="roundRect">
            <a:avLst/>
          </a:prstGeom>
          <a:solidFill>
            <a:srgbClr val="163B55"/>
          </a:solidFill>
          <a:ln w="12700" cap="flat" cmpd="sng" algn="ctr">
            <a:solidFill>
              <a:srgbClr val="2F5D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9" name="Funding chip text 0">
            <a:extLst>
              <a:ext uri="{FF2B5EF4-FFF2-40B4-BE49-F238E27FC236}">
                <a16:creationId xmlns:a16="http://schemas.microsoft.com/office/drawing/2014/main" id="{AA588F9C-2555-44D0-93D4-639415066F09}"/>
              </a:ext>
            </a:extLst>
          </p:cNvPr>
          <p:cNvSpPr txBox="1"/>
          <p:nvPr/>
        </p:nvSpPr>
        <p:spPr>
          <a:xfrm>
            <a:off x="3213100" y="5266816"/>
            <a:ext cx="1295400" cy="440810"/>
          </a:xfrm>
          <a:prstGeom prst="rect">
            <a:avLst/>
          </a:prstGeom>
          <a:noFill/>
        </p:spPr>
        <p:txBody>
          <a:bodyPr vertOverflow="overflow" vert="horz" wrap="square" rtlCol="0" anchor="t">
            <a:noAutofit/>
          </a:bodyPr>
          <a:lstStyle/>
          <a:p>
            <a:pPr algn="l"/>
            <a:r>
              <a:rPr lang="en-US" sz="1200" b="1" dirty="0">
                <a:solidFill>
                  <a:srgbClr val="B9D2E2"/>
                </a:solidFill>
                <a:latin typeface="Aptos"/>
              </a:rPr>
              <a:t>Private savings &amp; pensions</a:t>
            </a:r>
          </a:p>
        </p:txBody>
      </p:sp>
      <p:sp>
        <p:nvSpPr>
          <p:cNvPr id="50" name="Funding chip 1">
            <a:extLst>
              <a:ext uri="{FF2B5EF4-FFF2-40B4-BE49-F238E27FC236}">
                <a16:creationId xmlns:a16="http://schemas.microsoft.com/office/drawing/2014/main" id="{76EEF2A1-B755-40BC-9EE6-B30FF40066CE}"/>
              </a:ext>
            </a:extLst>
          </p:cNvPr>
          <p:cNvSpPr/>
          <p:nvPr/>
        </p:nvSpPr>
        <p:spPr>
          <a:xfrm>
            <a:off x="4699000" y="5258212"/>
            <a:ext cx="1549400" cy="375674"/>
          </a:xfrm>
          <a:prstGeom prst="roundRect">
            <a:avLst/>
          </a:prstGeom>
          <a:solidFill>
            <a:srgbClr val="163B55"/>
          </a:solidFill>
          <a:ln w="12700" cap="flat" cmpd="sng" algn="ctr">
            <a:solidFill>
              <a:srgbClr val="2F5D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1" name="Funding chip text 1">
            <a:extLst>
              <a:ext uri="{FF2B5EF4-FFF2-40B4-BE49-F238E27FC236}">
                <a16:creationId xmlns:a16="http://schemas.microsoft.com/office/drawing/2014/main" id="{DE630CCE-A8EB-4116-860B-8835C1028B25}"/>
              </a:ext>
            </a:extLst>
          </p:cNvPr>
          <p:cNvSpPr txBox="1"/>
          <p:nvPr/>
        </p:nvSpPr>
        <p:spPr>
          <a:xfrm>
            <a:off x="4802648" y="5222572"/>
            <a:ext cx="1371600" cy="417780"/>
          </a:xfrm>
          <a:prstGeom prst="rect">
            <a:avLst/>
          </a:prstGeom>
          <a:noFill/>
        </p:spPr>
        <p:txBody>
          <a:bodyPr vertOverflow="overflow" vert="horz" wrap="square" rtlCol="0" anchor="t">
            <a:noAutofit/>
          </a:bodyPr>
          <a:lstStyle/>
          <a:p>
            <a:pPr algn="l"/>
            <a:r>
              <a:rPr lang="en-US" sz="1200" b="1" dirty="0">
                <a:solidFill>
                  <a:srgbClr val="B9D2E2"/>
                </a:solidFill>
                <a:latin typeface="Aptos"/>
              </a:rPr>
              <a:t>Long-term-care insurance</a:t>
            </a:r>
          </a:p>
        </p:txBody>
      </p:sp>
      <p:sp>
        <p:nvSpPr>
          <p:cNvPr id="52" name="Funding chip 2">
            <a:extLst>
              <a:ext uri="{FF2B5EF4-FFF2-40B4-BE49-F238E27FC236}">
                <a16:creationId xmlns:a16="http://schemas.microsoft.com/office/drawing/2014/main" id="{CDB1A500-5BE2-4C3D-A412-F098C0B8FD61}"/>
              </a:ext>
            </a:extLst>
          </p:cNvPr>
          <p:cNvSpPr/>
          <p:nvPr/>
        </p:nvSpPr>
        <p:spPr>
          <a:xfrm>
            <a:off x="6350000" y="5228716"/>
            <a:ext cx="1199944" cy="407728"/>
          </a:xfrm>
          <a:prstGeom prst="roundRect">
            <a:avLst/>
          </a:prstGeom>
          <a:solidFill>
            <a:srgbClr val="163B55"/>
          </a:solidFill>
          <a:ln w="12700" cap="flat" cmpd="sng" algn="ctr">
            <a:solidFill>
              <a:srgbClr val="2F5D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3" name="Funding chip text 2">
            <a:extLst>
              <a:ext uri="{FF2B5EF4-FFF2-40B4-BE49-F238E27FC236}">
                <a16:creationId xmlns:a16="http://schemas.microsoft.com/office/drawing/2014/main" id="{4A208564-E050-4B7D-AD54-E68A9E925238}"/>
              </a:ext>
            </a:extLst>
          </p:cNvPr>
          <p:cNvSpPr txBox="1"/>
          <p:nvPr/>
        </p:nvSpPr>
        <p:spPr>
          <a:xfrm>
            <a:off x="6337300" y="5266090"/>
            <a:ext cx="1301544" cy="369209"/>
          </a:xfrm>
          <a:prstGeom prst="rect">
            <a:avLst/>
          </a:prstGeom>
          <a:noFill/>
        </p:spPr>
        <p:txBody>
          <a:bodyPr vertOverflow="overflow" vert="horz" wrap="square" rtlCol="0" anchor="t">
            <a:noAutofit/>
          </a:bodyPr>
          <a:lstStyle/>
          <a:p>
            <a:pPr algn="l"/>
            <a:r>
              <a:rPr lang="en-US" sz="1200" b="1" dirty="0">
                <a:solidFill>
                  <a:srgbClr val="B9D2E2"/>
                </a:solidFill>
                <a:latin typeface="Aptos"/>
              </a:rPr>
              <a:t>Home equity</a:t>
            </a:r>
          </a:p>
        </p:txBody>
      </p:sp>
      <p:sp>
        <p:nvSpPr>
          <p:cNvPr id="54" name="Funding chip 3">
            <a:extLst>
              <a:ext uri="{FF2B5EF4-FFF2-40B4-BE49-F238E27FC236}">
                <a16:creationId xmlns:a16="http://schemas.microsoft.com/office/drawing/2014/main" id="{7F5AF14C-7EC6-497B-8A71-97F19EB86616}"/>
              </a:ext>
            </a:extLst>
          </p:cNvPr>
          <p:cNvSpPr/>
          <p:nvPr/>
        </p:nvSpPr>
        <p:spPr>
          <a:xfrm>
            <a:off x="3124200" y="5889934"/>
            <a:ext cx="1270000" cy="449663"/>
          </a:xfrm>
          <a:prstGeom prst="roundRect">
            <a:avLst/>
          </a:prstGeom>
          <a:solidFill>
            <a:srgbClr val="163B55"/>
          </a:solidFill>
          <a:ln w="12700" cap="flat" cmpd="sng" algn="ctr">
            <a:solidFill>
              <a:srgbClr val="2F5D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5" name="Funding chip text 3">
            <a:extLst>
              <a:ext uri="{FF2B5EF4-FFF2-40B4-BE49-F238E27FC236}">
                <a16:creationId xmlns:a16="http://schemas.microsoft.com/office/drawing/2014/main" id="{41D47134-3B76-4E8A-84CE-B0B7F263A3AD}"/>
              </a:ext>
            </a:extLst>
          </p:cNvPr>
          <p:cNvSpPr txBox="1"/>
          <p:nvPr/>
        </p:nvSpPr>
        <p:spPr>
          <a:xfrm>
            <a:off x="3213100" y="5902639"/>
            <a:ext cx="1092200" cy="260243"/>
          </a:xfrm>
          <a:prstGeom prst="rect">
            <a:avLst/>
          </a:prstGeom>
          <a:noFill/>
        </p:spPr>
        <p:txBody>
          <a:bodyPr vertOverflow="overflow" vert="horz" wrap="square" rtlCol="0" anchor="t">
            <a:noAutofit/>
          </a:bodyPr>
          <a:lstStyle/>
          <a:p>
            <a:pPr algn="l"/>
            <a:r>
              <a:rPr lang="en-US" sz="1200" b="1" dirty="0">
                <a:solidFill>
                  <a:srgbClr val="B9D2E2"/>
                </a:solidFill>
                <a:latin typeface="Aptos"/>
              </a:rPr>
              <a:t>VA Aid &amp; Attendance</a:t>
            </a:r>
          </a:p>
        </p:txBody>
      </p:sp>
      <p:sp>
        <p:nvSpPr>
          <p:cNvPr id="56" name="Funding chip 4">
            <a:extLst>
              <a:ext uri="{FF2B5EF4-FFF2-40B4-BE49-F238E27FC236}">
                <a16:creationId xmlns:a16="http://schemas.microsoft.com/office/drawing/2014/main" id="{1A832630-E23A-4F59-91F9-C38261B7E6C2}"/>
              </a:ext>
            </a:extLst>
          </p:cNvPr>
          <p:cNvSpPr/>
          <p:nvPr/>
        </p:nvSpPr>
        <p:spPr>
          <a:xfrm>
            <a:off x="4495799" y="5798986"/>
            <a:ext cx="1181505" cy="573962"/>
          </a:xfrm>
          <a:prstGeom prst="roundRect">
            <a:avLst/>
          </a:prstGeom>
          <a:solidFill>
            <a:srgbClr val="163B55"/>
          </a:solidFill>
          <a:ln w="12700" cap="flat" cmpd="sng" algn="ctr">
            <a:solidFill>
              <a:srgbClr val="2F5D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7" name="Funding chip text 4">
            <a:extLst>
              <a:ext uri="{FF2B5EF4-FFF2-40B4-BE49-F238E27FC236}">
                <a16:creationId xmlns:a16="http://schemas.microsoft.com/office/drawing/2014/main" id="{CD11C220-E6AD-4FF1-93C9-219072876E32}"/>
              </a:ext>
            </a:extLst>
          </p:cNvPr>
          <p:cNvSpPr txBox="1"/>
          <p:nvPr/>
        </p:nvSpPr>
        <p:spPr>
          <a:xfrm>
            <a:off x="4664587" y="5961466"/>
            <a:ext cx="1289668" cy="480938"/>
          </a:xfrm>
          <a:prstGeom prst="rect">
            <a:avLst/>
          </a:prstGeom>
          <a:noFill/>
        </p:spPr>
        <p:txBody>
          <a:bodyPr vertOverflow="overflow" vert="horz" wrap="square" rtlCol="0" anchor="t">
            <a:noAutofit/>
          </a:bodyPr>
          <a:lstStyle/>
          <a:p>
            <a:pPr algn="l"/>
            <a:r>
              <a:rPr lang="en-US" sz="1200" b="1" dirty="0">
                <a:solidFill>
                  <a:srgbClr val="B9D2E2"/>
                </a:solidFill>
                <a:latin typeface="Aptos"/>
              </a:rPr>
              <a:t>Medicaid</a:t>
            </a:r>
          </a:p>
        </p:txBody>
      </p:sp>
      <p:sp>
        <p:nvSpPr>
          <p:cNvPr id="58" name="Funding chip 5">
            <a:extLst>
              <a:ext uri="{FF2B5EF4-FFF2-40B4-BE49-F238E27FC236}">
                <a16:creationId xmlns:a16="http://schemas.microsoft.com/office/drawing/2014/main" id="{13A7D2EC-FC0F-4452-BC57-3FADBBE9CF09}"/>
              </a:ext>
            </a:extLst>
          </p:cNvPr>
          <p:cNvSpPr/>
          <p:nvPr/>
        </p:nvSpPr>
        <p:spPr>
          <a:xfrm>
            <a:off x="5707622" y="5837080"/>
            <a:ext cx="1320800" cy="518974"/>
          </a:xfrm>
          <a:prstGeom prst="roundRect">
            <a:avLst/>
          </a:prstGeom>
          <a:solidFill>
            <a:srgbClr val="163B55"/>
          </a:solidFill>
          <a:ln w="12700" cap="flat" cmpd="sng" algn="ctr">
            <a:solidFill>
              <a:srgbClr val="2F5D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9" name="Funding chip text 5">
            <a:extLst>
              <a:ext uri="{FF2B5EF4-FFF2-40B4-BE49-F238E27FC236}">
                <a16:creationId xmlns:a16="http://schemas.microsoft.com/office/drawing/2014/main" id="{A72BD50C-5568-4667-9823-DEF1C72B5433}"/>
              </a:ext>
            </a:extLst>
          </p:cNvPr>
          <p:cNvSpPr txBox="1"/>
          <p:nvPr/>
        </p:nvSpPr>
        <p:spPr>
          <a:xfrm>
            <a:off x="5914510" y="5889934"/>
            <a:ext cx="1143000" cy="101600"/>
          </a:xfrm>
          <a:prstGeom prst="rect">
            <a:avLst/>
          </a:prstGeom>
          <a:noFill/>
        </p:spPr>
        <p:txBody>
          <a:bodyPr vertOverflow="overflow" vert="horz" wrap="square" rtlCol="0" anchor="t">
            <a:noAutofit/>
          </a:bodyPr>
          <a:lstStyle/>
          <a:p>
            <a:pPr algn="l"/>
            <a:r>
              <a:rPr lang="en-US" sz="1200" b="1" dirty="0">
                <a:solidFill>
                  <a:srgbClr val="B9D2E2"/>
                </a:solidFill>
                <a:latin typeface="Aptos"/>
              </a:rPr>
              <a:t>Local care specialist</a:t>
            </a:r>
          </a:p>
        </p:txBody>
      </p:sp>
      <p:sp>
        <p:nvSpPr>
          <p:cNvPr id="61" name="Footer rule">
            <a:extLst>
              <a:ext uri="{FF2B5EF4-FFF2-40B4-BE49-F238E27FC236}">
                <a16:creationId xmlns:a16="http://schemas.microsoft.com/office/drawing/2014/main" id="{9704EDE1-9DF0-412F-8966-E4B9A908F9D0}"/>
              </a:ext>
            </a:extLst>
          </p:cNvPr>
          <p:cNvSpPr/>
          <p:nvPr/>
        </p:nvSpPr>
        <p:spPr>
          <a:xfrm>
            <a:off x="457200" y="6426200"/>
            <a:ext cx="8026400" cy="12700"/>
          </a:xfrm>
          <a:prstGeom prst="rect">
            <a:avLst/>
          </a:prstGeom>
          <a:solidFill>
            <a:srgbClr val="365A6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2" name="Footer">
            <a:extLst>
              <a:ext uri="{FF2B5EF4-FFF2-40B4-BE49-F238E27FC236}">
                <a16:creationId xmlns:a16="http://schemas.microsoft.com/office/drawing/2014/main" id="{534218FB-F7AD-45B8-A104-62F8F3BAB8A3}"/>
              </a:ext>
            </a:extLst>
          </p:cNvPr>
          <p:cNvSpPr txBox="1"/>
          <p:nvPr/>
        </p:nvSpPr>
        <p:spPr>
          <a:xfrm>
            <a:off x="457200" y="6527800"/>
            <a:ext cx="5969000" cy="165100"/>
          </a:xfrm>
          <a:prstGeom prst="rect">
            <a:avLst/>
          </a:prstGeom>
          <a:noFill/>
        </p:spPr>
        <p:txBody>
          <a:bodyPr vertOverflow="overflow" vert="horz" wrap="square" rtlCol="0" anchor="t">
            <a:noAutofit/>
          </a:bodyPr>
          <a:lstStyle/>
          <a:p>
            <a:pPr algn="l"/>
            <a:r>
              <a:rPr lang="en-US" sz="1200">
                <a:solidFill>
                  <a:srgbClr val="7FA3B8"/>
                </a:solidFill>
                <a:latin typeface="Aptos"/>
              </a:rPr>
              <a:t>Question 8 • Outpatient and residential memory-care options</a:t>
            </a:r>
          </a:p>
        </p:txBody>
      </p:sp>
      <p:sp>
        <p:nvSpPr>
          <p:cNvPr id="63" name="Principle headline revised">
            <a:extLst>
              <a:ext uri="{FF2B5EF4-FFF2-40B4-BE49-F238E27FC236}">
                <a16:creationId xmlns:a16="http://schemas.microsoft.com/office/drawing/2014/main" id="{E307320C-D2A8-4357-AC7F-0CB4D52979CD}"/>
              </a:ext>
            </a:extLst>
          </p:cNvPr>
          <p:cNvSpPr txBox="1"/>
          <p:nvPr/>
        </p:nvSpPr>
        <p:spPr>
          <a:xfrm>
            <a:off x="698500" y="2485204"/>
            <a:ext cx="1676400" cy="1063623"/>
          </a:xfrm>
          <a:prstGeom prst="rect">
            <a:avLst/>
          </a:prstGeom>
          <a:noFill/>
        </p:spPr>
        <p:txBody>
          <a:bodyPr vertOverflow="overflow" vert="horz" wrap="square" rtlCol="0" anchor="t">
            <a:noAutofit/>
          </a:bodyPr>
          <a:lstStyle/>
          <a:p>
            <a:pPr algn="l"/>
            <a:r>
              <a:rPr lang="en-US" sz="2000" b="1" dirty="0">
                <a:solidFill>
                  <a:srgbClr val="FFFFFF"/>
                </a:solidFill>
                <a:latin typeface="Aptos"/>
              </a:rPr>
              <a:t>Least restrictive
safe option</a:t>
            </a:r>
          </a:p>
        </p:txBody>
      </p:sp>
      <p:sp>
        <p:nvSpPr>
          <p:cNvPr id="64" name="Principle body revised">
            <a:extLst>
              <a:ext uri="{FF2B5EF4-FFF2-40B4-BE49-F238E27FC236}">
                <a16:creationId xmlns:a16="http://schemas.microsoft.com/office/drawing/2014/main" id="{B48C9DE1-DA67-46D8-8693-B21B7E5C037E}"/>
              </a:ext>
            </a:extLst>
          </p:cNvPr>
          <p:cNvSpPr txBox="1"/>
          <p:nvPr/>
        </p:nvSpPr>
        <p:spPr>
          <a:xfrm>
            <a:off x="685800" y="3476623"/>
            <a:ext cx="1625600" cy="1333500"/>
          </a:xfrm>
          <a:prstGeom prst="rect">
            <a:avLst/>
          </a:prstGeom>
          <a:noFill/>
        </p:spPr>
        <p:txBody>
          <a:bodyPr vertOverflow="overflow" vert="horz" wrap="square" rtlCol="0" anchor="t">
            <a:noAutofit/>
          </a:bodyPr>
          <a:lstStyle/>
          <a:p>
            <a:pPr algn="l"/>
            <a:r>
              <a:rPr lang="en-US" sz="1400" dirty="0">
                <a:solidFill>
                  <a:srgbClr val="B9D2E2"/>
                </a:solidFill>
                <a:latin typeface="Aptos"/>
              </a:rPr>
              <a:t>Reassess as needs shift from home support to day care, residential memory care, or skilled nursing.</a:t>
            </a:r>
          </a:p>
        </p:txBody>
      </p:sp>
    </p:spTree>
    <p:extLst>
      <p:ext uri="{BB962C8B-B14F-4D97-AF65-F5344CB8AC3E}">
        <p14:creationId xmlns:p14="http://schemas.microsoft.com/office/powerpoint/2010/main" val="402980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241">
            <a:alpha val="10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7960-8E02-DBC9-DCDD-5ECF2FD56563}"/>
              </a:ext>
            </a:extLst>
          </p:cNvPr>
          <p:cNvSpPr>
            <a:spLocks noGrp="1"/>
          </p:cNvSpPr>
          <p:nvPr>
            <p:ph type="title"/>
          </p:nvPr>
        </p:nvSpPr>
        <p:spPr>
          <a:xfrm>
            <a:off x="355600" y="279400"/>
            <a:ext cx="8382000" cy="533400"/>
          </a:xfrm>
        </p:spPr>
        <p:txBody>
          <a:bodyPr>
            <a:normAutofit/>
          </a:bodyPr>
          <a:lstStyle/>
          <a:p>
            <a:pPr algn="l"/>
            <a:r>
              <a:rPr lang="en-US" sz="2600" dirty="0"/>
              <a:t>Who I Am — Why This Work Matters</a:t>
            </a:r>
          </a:p>
        </p:txBody>
      </p:sp>
      <p:sp>
        <p:nvSpPr>
          <p:cNvPr id="5" name="TextBox 4">
            <a:extLst>
              <a:ext uri="{FF2B5EF4-FFF2-40B4-BE49-F238E27FC236}">
                <a16:creationId xmlns:a16="http://schemas.microsoft.com/office/drawing/2014/main" id="{8F4B4A4B-BCDB-EF16-F1A9-161023F3B207}"/>
              </a:ext>
            </a:extLst>
          </p:cNvPr>
          <p:cNvSpPr txBox="1"/>
          <p:nvPr/>
        </p:nvSpPr>
        <p:spPr>
          <a:xfrm>
            <a:off x="406400" y="927100"/>
            <a:ext cx="8128000" cy="609600"/>
          </a:xfrm>
          <a:prstGeom prst="rect">
            <a:avLst/>
          </a:prstGeom>
          <a:noFill/>
        </p:spPr>
        <p:txBody>
          <a:bodyPr wrap="square" rtlCol="0">
            <a:spAutoFit/>
          </a:bodyPr>
          <a:lstStyle/>
          <a:p>
            <a:r>
              <a:rPr lang="en-US" sz="2000" b="1" dirty="0">
                <a:solidFill>
                  <a:srgbClr val="1FA3A8"/>
                </a:solidFill>
              </a:rPr>
              <a:t>Chasity Robinson Mwangi</a:t>
            </a:r>
            <a:br>
              <a:rPr lang="en-US" sz="1700" dirty="0"/>
            </a:br>
            <a:r>
              <a:rPr lang="en-US" sz="1700" dirty="0"/>
              <a:t>Founder, </a:t>
            </a:r>
            <a:r>
              <a:rPr lang="en-US" sz="1700" i="1" dirty="0"/>
              <a:t>Conversations of Dementia | Mindful Connection</a:t>
            </a:r>
          </a:p>
        </p:txBody>
      </p:sp>
      <p:sp>
        <p:nvSpPr>
          <p:cNvPr id="7" name="TextBox 6">
            <a:extLst>
              <a:ext uri="{FF2B5EF4-FFF2-40B4-BE49-F238E27FC236}">
                <a16:creationId xmlns:a16="http://schemas.microsoft.com/office/drawing/2014/main" id="{6DC06B9E-C323-B17B-F2A7-AD4FFB22549A}"/>
              </a:ext>
            </a:extLst>
          </p:cNvPr>
          <p:cNvSpPr txBox="1"/>
          <p:nvPr/>
        </p:nvSpPr>
        <p:spPr>
          <a:xfrm>
            <a:off x="3200400" y="1995422"/>
            <a:ext cx="5334000" cy="3565656"/>
          </a:xfrm>
          <a:prstGeom prst="rect">
            <a:avLst/>
          </a:prstGeom>
          <a:noFill/>
        </p:spPr>
        <p:txBody>
          <a:bodyPr wrap="square" rtlCol="0">
            <a:spAutoFit/>
          </a:bodyPr>
          <a:lstStyle/>
          <a:p>
            <a:pPr marL="255000" indent="-255000">
              <a:lnSpc>
                <a:spcPct val="115000"/>
              </a:lnSpc>
              <a:spcAft>
                <a:spcPts val="550"/>
              </a:spcAft>
              <a:buFont typeface="Wingdings" panose="05000000000000000000" pitchFamily="2" charset="2"/>
              <a:buChar char="Ø"/>
            </a:pPr>
            <a:r>
              <a:rPr lang="en-US" sz="1700" dirty="0"/>
              <a:t>Senior living &amp; dementia care professional</a:t>
            </a:r>
          </a:p>
          <a:p>
            <a:pPr marL="255000" indent="-255000">
              <a:lnSpc>
                <a:spcPct val="115000"/>
              </a:lnSpc>
              <a:spcAft>
                <a:spcPts val="550"/>
              </a:spcAft>
              <a:buFont typeface="Wingdings" panose="05000000000000000000" pitchFamily="2" charset="2"/>
              <a:buChar char="Ø"/>
            </a:pPr>
            <a:r>
              <a:rPr lang="en-US" sz="1700" dirty="0"/>
              <a:t>25+ years guiding families through care transitions</a:t>
            </a:r>
          </a:p>
          <a:p>
            <a:pPr marL="255000" indent="-255000">
              <a:lnSpc>
                <a:spcPct val="115000"/>
              </a:lnSpc>
              <a:spcAft>
                <a:spcPts val="1100"/>
              </a:spcAft>
              <a:buFont typeface="Wingdings" panose="05000000000000000000" pitchFamily="2" charset="2"/>
              <a:buChar char="Ø"/>
            </a:pPr>
            <a:r>
              <a:rPr lang="en-US" sz="1700" dirty="0"/>
              <a:t>Advocate for dementia education &amp; understanding</a:t>
            </a:r>
          </a:p>
          <a:p>
            <a:pPr>
              <a:spcAft>
                <a:spcPts val="500"/>
              </a:spcAft>
            </a:pPr>
            <a:r>
              <a:rPr lang="en-US" b="1" dirty="0">
                <a:solidFill>
                  <a:srgbClr val="1FA3A8"/>
                </a:solidFill>
              </a:rPr>
              <a:t>My Work Focuses On</a:t>
            </a:r>
          </a:p>
          <a:p>
            <a:pPr marL="255000" indent="-255000">
              <a:lnSpc>
                <a:spcPct val="115000"/>
              </a:lnSpc>
              <a:spcAft>
                <a:spcPts val="550"/>
              </a:spcAft>
              <a:buFont typeface="Wingdings" panose="05000000000000000000" pitchFamily="2" charset="2"/>
              <a:buChar char="Ø"/>
            </a:pPr>
            <a:r>
              <a:rPr lang="en-US" sz="1700" dirty="0"/>
              <a:t>Helping families understand behavior changes</a:t>
            </a:r>
          </a:p>
          <a:p>
            <a:pPr marL="255000" indent="-255000">
              <a:lnSpc>
                <a:spcPct val="115000"/>
              </a:lnSpc>
              <a:spcAft>
                <a:spcPts val="550"/>
              </a:spcAft>
              <a:buFont typeface="Wingdings" panose="05000000000000000000" pitchFamily="2" charset="2"/>
              <a:buChar char="Ø"/>
            </a:pPr>
            <a:r>
              <a:rPr lang="en-US" sz="1700" dirty="0"/>
              <a:t>Walking caregivers through difficult transitions</a:t>
            </a:r>
          </a:p>
          <a:p>
            <a:pPr marL="255000" indent="-255000">
              <a:lnSpc>
                <a:spcPct val="115000"/>
              </a:lnSpc>
              <a:buFont typeface="Wingdings" panose="05000000000000000000" pitchFamily="2" charset="2"/>
              <a:buChar char="Ø"/>
            </a:pPr>
            <a:r>
              <a:rPr lang="en-US" sz="1700" dirty="0"/>
              <a:t>Connecting families, care teams &amp; community resources</a:t>
            </a:r>
          </a:p>
        </p:txBody>
      </p:sp>
      <p:sp>
        <p:nvSpPr>
          <p:cNvPr id="3" name="Refined photo frame">
            <a:extLst>
              <a:ext uri="{FF2B5EF4-FFF2-40B4-BE49-F238E27FC236}">
                <a16:creationId xmlns:a16="http://schemas.microsoft.com/office/drawing/2014/main" id="{0A76BEAF-B276-4167-9A9B-F19ED51B9075}"/>
              </a:ext>
            </a:extLst>
          </p:cNvPr>
          <p:cNvSpPr/>
          <p:nvPr/>
        </p:nvSpPr>
        <p:spPr>
          <a:xfrm>
            <a:off x="457200" y="2057400"/>
            <a:ext cx="2413000" cy="3543300"/>
          </a:xfrm>
          <a:prstGeom prst="rect">
            <a:avLst/>
          </a:prstGeom>
          <a:solidFill>
            <a:srgbClr val="092B3A"/>
          </a:solidFill>
          <a:ln w="1905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 name="Refined teal divider">
            <a:extLst>
              <a:ext uri="{FF2B5EF4-FFF2-40B4-BE49-F238E27FC236}">
                <a16:creationId xmlns:a16="http://schemas.microsoft.com/office/drawing/2014/main" id="{1119541A-0BAB-4952-A450-0D9375525E66}"/>
              </a:ext>
            </a:extLst>
          </p:cNvPr>
          <p:cNvSpPr/>
          <p:nvPr/>
        </p:nvSpPr>
        <p:spPr>
          <a:xfrm>
            <a:off x="2946400" y="1841500"/>
            <a:ext cx="27940" cy="3873500"/>
          </a:xfrm>
          <a:prstGeom prst="rect">
            <a:avLst/>
          </a:prstGeom>
          <a:solidFill>
            <a:srgbClr val="1FA3A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0" name="Refined intro rule">
            <a:extLst>
              <a:ext uri="{FF2B5EF4-FFF2-40B4-BE49-F238E27FC236}">
                <a16:creationId xmlns:a16="http://schemas.microsoft.com/office/drawing/2014/main" id="{D9E6D2E8-7DF9-4AFB-A2A5-880B4942AF40}"/>
              </a:ext>
            </a:extLst>
          </p:cNvPr>
          <p:cNvSpPr/>
          <p:nvPr/>
        </p:nvSpPr>
        <p:spPr>
          <a:xfrm>
            <a:off x="406400" y="1612900"/>
            <a:ext cx="8128000" cy="20320"/>
          </a:xfrm>
          <a:prstGeom prst="rect">
            <a:avLst/>
          </a:prstGeom>
          <a:solidFill>
            <a:srgbClr val="1FA3A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 name="Values statement background">
            <a:extLst>
              <a:ext uri="{FF2B5EF4-FFF2-40B4-BE49-F238E27FC236}">
                <a16:creationId xmlns:a16="http://schemas.microsoft.com/office/drawing/2014/main" id="{FD54C77B-7593-4A9A-BB2C-24BBA2CB1C8E}"/>
              </a:ext>
            </a:extLst>
          </p:cNvPr>
          <p:cNvSpPr/>
          <p:nvPr/>
        </p:nvSpPr>
        <p:spPr>
          <a:xfrm>
            <a:off x="304800" y="5816600"/>
            <a:ext cx="4812890" cy="711200"/>
          </a:xfrm>
          <a:prstGeom prst="roundRect">
            <a:avLst/>
          </a:prstGeom>
          <a:solidFill>
            <a:srgbClr val="062B3A"/>
          </a:solidFill>
          <a:ln w="1270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pic>
        <p:nvPicPr>
          <p:cNvPr id="6" name="Picture 5">
            <a:extLst>
              <a:ext uri="{FF2B5EF4-FFF2-40B4-BE49-F238E27FC236}">
                <a16:creationId xmlns:a16="http://schemas.microsoft.com/office/drawing/2014/main" id="{9FD57923-5D33-2383-BE13-086A71385EF1}"/>
              </a:ext>
            </a:extLst>
          </p:cNvPr>
          <p:cNvPicPr>
            <a:picLocks noChangeAspect="1"/>
          </p:cNvPicPr>
          <p:nvPr/>
        </p:nvPicPr>
        <p:blipFill>
          <a:blip r:embed="rId3"/>
          <a:stretch>
            <a:fillRect/>
          </a:stretch>
        </p:blipFill>
        <p:spPr>
          <a:xfrm>
            <a:off x="533400" y="2133600"/>
            <a:ext cx="2260600" cy="3390900"/>
          </a:xfrm>
          <a:prstGeom prst="rect">
            <a:avLst/>
          </a:prstGeom>
        </p:spPr>
      </p:pic>
      <p:pic>
        <p:nvPicPr>
          <p:cNvPr id="9" name="Picture 8">
            <a:extLst>
              <a:ext uri="{FF2B5EF4-FFF2-40B4-BE49-F238E27FC236}">
                <a16:creationId xmlns:a16="http://schemas.microsoft.com/office/drawing/2014/main" id="{8906017E-9291-C717-4370-170BD1AAC182}"/>
              </a:ext>
            </a:extLst>
          </p:cNvPr>
          <p:cNvPicPr>
            <a:picLocks noChangeAspect="1"/>
          </p:cNvPicPr>
          <p:nvPr/>
        </p:nvPicPr>
        <p:blipFill>
          <a:blip r:embed="rId4"/>
          <a:stretch>
            <a:fillRect/>
          </a:stretch>
        </p:blipFill>
        <p:spPr>
          <a:xfrm>
            <a:off x="457200" y="5918200"/>
            <a:ext cx="508000" cy="508000"/>
          </a:xfrm>
          <a:prstGeom prst="rect">
            <a:avLst/>
          </a:prstGeom>
        </p:spPr>
      </p:pic>
      <p:sp>
        <p:nvSpPr>
          <p:cNvPr id="8" name="TextBox 7">
            <a:extLst>
              <a:ext uri="{FF2B5EF4-FFF2-40B4-BE49-F238E27FC236}">
                <a16:creationId xmlns:a16="http://schemas.microsoft.com/office/drawing/2014/main" id="{CE56721F-B433-51BC-1F07-1C1B518C4445}"/>
              </a:ext>
            </a:extLst>
          </p:cNvPr>
          <p:cNvSpPr txBox="1"/>
          <p:nvPr/>
        </p:nvSpPr>
        <p:spPr>
          <a:xfrm>
            <a:off x="1117600" y="5918200"/>
            <a:ext cx="3365500" cy="461665"/>
          </a:xfrm>
          <a:prstGeom prst="rect">
            <a:avLst/>
          </a:prstGeom>
          <a:noFill/>
        </p:spPr>
        <p:txBody>
          <a:bodyPr wrap="square" rtlCol="0">
            <a:spAutoFit/>
          </a:bodyPr>
          <a:lstStyle/>
          <a:p>
            <a:r>
              <a:rPr lang="en-US" sz="1200" dirty="0"/>
              <a:t> Honoring the dignity of every person as God’s Creation</a:t>
            </a:r>
          </a:p>
        </p:txBody>
      </p:sp>
    </p:spTree>
    <p:extLst>
      <p:ext uri="{BB962C8B-B14F-4D97-AF65-F5344CB8AC3E}">
        <p14:creationId xmlns:p14="http://schemas.microsoft.com/office/powerpoint/2010/main" val="188326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B158F8-6AC4-4026-B5BE-C40A94CD421D}"/>
              </a:ext>
            </a:extLst>
          </p:cNvPr>
          <p:cNvSpPr/>
          <p:nvPr/>
        </p:nvSpPr>
        <p:spPr>
          <a:xfrm>
            <a:off x="0" y="0"/>
            <a:ext cx="9144000" cy="6858000"/>
          </a:xfrm>
          <a:prstGeom prst="rect">
            <a:avLst/>
          </a:prstGeom>
          <a:solidFill>
            <a:srgbClr val="082B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 name="TextBox 15">
            <a:extLst>
              <a:ext uri="{FF2B5EF4-FFF2-40B4-BE49-F238E27FC236}">
                <a16:creationId xmlns:a16="http://schemas.microsoft.com/office/drawing/2014/main" id="{F1320921-E430-4564-8585-A7169D6AAB79}"/>
              </a:ext>
            </a:extLst>
          </p:cNvPr>
          <p:cNvSpPr txBox="1"/>
          <p:nvPr/>
        </p:nvSpPr>
        <p:spPr>
          <a:xfrm>
            <a:off x="272847" y="431800"/>
            <a:ext cx="8753166" cy="533400"/>
          </a:xfrm>
          <a:prstGeom prst="rect">
            <a:avLst/>
          </a:prstGeom>
          <a:noFill/>
        </p:spPr>
        <p:txBody>
          <a:bodyPr vertOverflow="overflow" vert="horz" wrap="square" rtlCol="0" anchor="t">
            <a:noAutofit/>
          </a:bodyPr>
          <a:lstStyle/>
          <a:p>
            <a:pPr algn="l"/>
            <a:r>
              <a:rPr lang="en-US" sz="2600" b="1" dirty="0">
                <a:solidFill>
                  <a:srgbClr val="FFFFFF"/>
                </a:solidFill>
                <a:latin typeface="Georgia"/>
              </a:rPr>
              <a:t>MEDICARE VS. MEDICAID — WHERE TO START</a:t>
            </a:r>
          </a:p>
        </p:txBody>
      </p:sp>
      <p:sp>
        <p:nvSpPr>
          <p:cNvPr id="17" name="TextBox 16">
            <a:extLst>
              <a:ext uri="{FF2B5EF4-FFF2-40B4-BE49-F238E27FC236}">
                <a16:creationId xmlns:a16="http://schemas.microsoft.com/office/drawing/2014/main" id="{D4FB224A-A801-434F-ACCA-4CAD46032E75}"/>
              </a:ext>
            </a:extLst>
          </p:cNvPr>
          <p:cNvSpPr txBox="1"/>
          <p:nvPr/>
        </p:nvSpPr>
        <p:spPr>
          <a:xfrm>
            <a:off x="293739" y="933656"/>
            <a:ext cx="8732273" cy="419100"/>
          </a:xfrm>
          <a:prstGeom prst="rect">
            <a:avLst/>
          </a:prstGeom>
          <a:noFill/>
        </p:spPr>
        <p:txBody>
          <a:bodyPr vertOverflow="overflow" vert="horz" wrap="square" rtlCol="0" anchor="t">
            <a:noAutofit/>
          </a:bodyPr>
          <a:lstStyle/>
          <a:p>
            <a:pPr algn="l"/>
            <a:r>
              <a:rPr lang="en-US" sz="1400" dirty="0">
                <a:solidFill>
                  <a:srgbClr val="DCEAF1"/>
                </a:solidFill>
                <a:latin typeface="Arial"/>
                <a:cs typeface="Arial"/>
              </a:rPr>
              <a:t>The easiest way to organize the choice: Medicare is primarily medical insurance; Medicaid is the main path for needs-based long-term care support.</a:t>
            </a:r>
          </a:p>
        </p:txBody>
      </p:sp>
      <p:sp>
        <p:nvSpPr>
          <p:cNvPr id="18" name="Rectangle 17">
            <a:extLst>
              <a:ext uri="{FF2B5EF4-FFF2-40B4-BE49-F238E27FC236}">
                <a16:creationId xmlns:a16="http://schemas.microsoft.com/office/drawing/2014/main" id="{7D0F6D90-2C7E-4787-8C7D-E41F8C7D87FD}"/>
              </a:ext>
            </a:extLst>
          </p:cNvPr>
          <p:cNvSpPr/>
          <p:nvPr/>
        </p:nvSpPr>
        <p:spPr>
          <a:xfrm>
            <a:off x="571500" y="1600200"/>
            <a:ext cx="3810000" cy="3606800"/>
          </a:xfrm>
          <a:prstGeom prst="rect">
            <a:avLst/>
          </a:prstGeom>
          <a:solidFill>
            <a:srgbClr val="0B2A3D"/>
          </a:solidFill>
          <a:ln w="12700" cap="flat" cmpd="sng" algn="ctr">
            <a:solidFill>
              <a:srgbClr val="2E657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 name="Rectangle 18">
            <a:extLst>
              <a:ext uri="{FF2B5EF4-FFF2-40B4-BE49-F238E27FC236}">
                <a16:creationId xmlns:a16="http://schemas.microsoft.com/office/drawing/2014/main" id="{F0BC3032-6F37-4529-A0FE-B790812FD854}"/>
              </a:ext>
            </a:extLst>
          </p:cNvPr>
          <p:cNvSpPr/>
          <p:nvPr/>
        </p:nvSpPr>
        <p:spPr>
          <a:xfrm>
            <a:off x="4762500" y="1600200"/>
            <a:ext cx="3810000" cy="3606800"/>
          </a:xfrm>
          <a:prstGeom prst="rect">
            <a:avLst/>
          </a:prstGeom>
          <a:solidFill>
            <a:srgbClr val="0B2A3D"/>
          </a:solidFill>
          <a:ln w="12700" cap="flat" cmpd="sng" algn="ctr">
            <a:solidFill>
              <a:srgbClr val="2E657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 name="Rectangle 19">
            <a:extLst>
              <a:ext uri="{FF2B5EF4-FFF2-40B4-BE49-F238E27FC236}">
                <a16:creationId xmlns:a16="http://schemas.microsoft.com/office/drawing/2014/main" id="{01468D67-EEE0-45A4-8050-785449A5EE1D}"/>
              </a:ext>
            </a:extLst>
          </p:cNvPr>
          <p:cNvSpPr/>
          <p:nvPr/>
        </p:nvSpPr>
        <p:spPr>
          <a:xfrm>
            <a:off x="571500" y="1600200"/>
            <a:ext cx="3810000" cy="558800"/>
          </a:xfrm>
          <a:prstGeom prst="rect">
            <a:avLst/>
          </a:prstGeom>
          <a:solidFill>
            <a:srgbClr val="10475B"/>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 name="Rectangle 20">
            <a:extLst>
              <a:ext uri="{FF2B5EF4-FFF2-40B4-BE49-F238E27FC236}">
                <a16:creationId xmlns:a16="http://schemas.microsoft.com/office/drawing/2014/main" id="{F977250F-E30E-423C-BC3F-1AA2827C35BE}"/>
              </a:ext>
            </a:extLst>
          </p:cNvPr>
          <p:cNvSpPr/>
          <p:nvPr/>
        </p:nvSpPr>
        <p:spPr>
          <a:xfrm>
            <a:off x="4762500" y="1600200"/>
            <a:ext cx="3810000" cy="558800"/>
          </a:xfrm>
          <a:prstGeom prst="rect">
            <a:avLst/>
          </a:prstGeom>
          <a:solidFill>
            <a:srgbClr val="10475B"/>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2" name="TextBox 21">
            <a:extLst>
              <a:ext uri="{FF2B5EF4-FFF2-40B4-BE49-F238E27FC236}">
                <a16:creationId xmlns:a16="http://schemas.microsoft.com/office/drawing/2014/main" id="{842C76D2-3B4E-439D-AD6F-F403442DCDE4}"/>
              </a:ext>
            </a:extLst>
          </p:cNvPr>
          <p:cNvSpPr txBox="1"/>
          <p:nvPr/>
        </p:nvSpPr>
        <p:spPr>
          <a:xfrm>
            <a:off x="812800" y="1739900"/>
            <a:ext cx="3302000" cy="292100"/>
          </a:xfrm>
          <a:prstGeom prst="rect">
            <a:avLst/>
          </a:prstGeom>
          <a:noFill/>
        </p:spPr>
        <p:txBody>
          <a:bodyPr vertOverflow="overflow" vert="horz" wrap="square" rtlCol="0" anchor="t">
            <a:noAutofit/>
          </a:bodyPr>
          <a:lstStyle/>
          <a:p>
            <a:pPr algn="l"/>
            <a:r>
              <a:rPr lang="en-US" b="1" dirty="0">
                <a:solidFill>
                  <a:srgbClr val="16C4CB"/>
                </a:solidFill>
                <a:latin typeface="Georgia"/>
              </a:rPr>
              <a:t>Medicare</a:t>
            </a:r>
          </a:p>
        </p:txBody>
      </p:sp>
      <p:sp>
        <p:nvSpPr>
          <p:cNvPr id="23" name="TextBox 22">
            <a:extLst>
              <a:ext uri="{FF2B5EF4-FFF2-40B4-BE49-F238E27FC236}">
                <a16:creationId xmlns:a16="http://schemas.microsoft.com/office/drawing/2014/main" id="{F8424B64-2E7A-4FE6-9989-5B843354A655}"/>
              </a:ext>
            </a:extLst>
          </p:cNvPr>
          <p:cNvSpPr txBox="1"/>
          <p:nvPr/>
        </p:nvSpPr>
        <p:spPr>
          <a:xfrm>
            <a:off x="5003800" y="1739900"/>
            <a:ext cx="3302000" cy="292100"/>
          </a:xfrm>
          <a:prstGeom prst="rect">
            <a:avLst/>
          </a:prstGeom>
          <a:noFill/>
        </p:spPr>
        <p:txBody>
          <a:bodyPr vertOverflow="overflow" vert="horz" wrap="square" rtlCol="0" anchor="t">
            <a:noAutofit/>
          </a:bodyPr>
          <a:lstStyle/>
          <a:p>
            <a:pPr algn="l"/>
            <a:r>
              <a:rPr lang="en-US" b="1" dirty="0">
                <a:solidFill>
                  <a:srgbClr val="16C4CB"/>
                </a:solidFill>
                <a:latin typeface="Georgia"/>
              </a:rPr>
              <a:t>Medicaid</a:t>
            </a:r>
          </a:p>
        </p:txBody>
      </p:sp>
      <p:sp>
        <p:nvSpPr>
          <p:cNvPr id="24" name="TextBox 23">
            <a:extLst>
              <a:ext uri="{FF2B5EF4-FFF2-40B4-BE49-F238E27FC236}">
                <a16:creationId xmlns:a16="http://schemas.microsoft.com/office/drawing/2014/main" id="{DC3829FE-6068-4900-B3F6-F8FA9B0CB4A0}"/>
              </a:ext>
            </a:extLst>
          </p:cNvPr>
          <p:cNvSpPr txBox="1"/>
          <p:nvPr/>
        </p:nvSpPr>
        <p:spPr>
          <a:xfrm>
            <a:off x="812800" y="2197512"/>
            <a:ext cx="3200400" cy="228600"/>
          </a:xfrm>
          <a:prstGeom prst="rect">
            <a:avLst/>
          </a:prstGeom>
          <a:noFill/>
        </p:spPr>
        <p:txBody>
          <a:bodyPr vertOverflow="overflow" vert="horz" wrap="square" rtlCol="0" anchor="t">
            <a:noAutofit/>
          </a:bodyPr>
          <a:lstStyle/>
          <a:p>
            <a:pPr algn="l"/>
            <a:r>
              <a:rPr lang="en-US" sz="1600" b="1" dirty="0">
                <a:solidFill>
                  <a:srgbClr val="FFD400"/>
                </a:solidFill>
                <a:latin typeface="Arial"/>
                <a:cs typeface="Arial"/>
              </a:rPr>
              <a:t>Think: health insurance</a:t>
            </a:r>
          </a:p>
        </p:txBody>
      </p:sp>
      <p:sp>
        <p:nvSpPr>
          <p:cNvPr id="25" name="TextBox 24">
            <a:extLst>
              <a:ext uri="{FF2B5EF4-FFF2-40B4-BE49-F238E27FC236}">
                <a16:creationId xmlns:a16="http://schemas.microsoft.com/office/drawing/2014/main" id="{3496B4B8-488A-45D7-B6CE-58A641513535}"/>
              </a:ext>
            </a:extLst>
          </p:cNvPr>
          <p:cNvSpPr txBox="1"/>
          <p:nvPr/>
        </p:nvSpPr>
        <p:spPr>
          <a:xfrm>
            <a:off x="812800" y="2502312"/>
            <a:ext cx="3200400" cy="736600"/>
          </a:xfrm>
          <a:prstGeom prst="rect">
            <a:avLst/>
          </a:prstGeom>
          <a:noFill/>
        </p:spPr>
        <p:txBody>
          <a:bodyPr vertOverflow="overflow" vert="horz" wrap="square" rtlCol="0" anchor="t">
            <a:noAutofit/>
          </a:bodyPr>
          <a:lstStyle/>
          <a:p>
            <a:pPr algn="l"/>
            <a:r>
              <a:rPr lang="en-US" sz="1400" dirty="0">
                <a:solidFill>
                  <a:srgbClr val="FFFFFF"/>
                </a:solidFill>
                <a:latin typeface="Arial"/>
                <a:cs typeface="Arial"/>
              </a:rPr>
              <a:t>• Usually age 65+ or disability
• Not based on income
• Helps with doctor, hospital, prescriptions, hospice</a:t>
            </a:r>
          </a:p>
        </p:txBody>
      </p:sp>
      <p:sp>
        <p:nvSpPr>
          <p:cNvPr id="26" name="TextBox 25">
            <a:extLst>
              <a:ext uri="{FF2B5EF4-FFF2-40B4-BE49-F238E27FC236}">
                <a16:creationId xmlns:a16="http://schemas.microsoft.com/office/drawing/2014/main" id="{CB85D7DB-CA35-490B-8B34-2E507D4705B5}"/>
              </a:ext>
            </a:extLst>
          </p:cNvPr>
          <p:cNvSpPr txBox="1"/>
          <p:nvPr/>
        </p:nvSpPr>
        <p:spPr>
          <a:xfrm>
            <a:off x="812800" y="3701026"/>
            <a:ext cx="3200400" cy="228600"/>
          </a:xfrm>
          <a:prstGeom prst="rect">
            <a:avLst/>
          </a:prstGeom>
          <a:noFill/>
        </p:spPr>
        <p:txBody>
          <a:bodyPr vertOverflow="overflow" vert="horz" wrap="square" rtlCol="0" anchor="t">
            <a:noAutofit/>
          </a:bodyPr>
          <a:lstStyle/>
          <a:p>
            <a:pPr algn="l"/>
            <a:r>
              <a:rPr lang="en-US" sz="1600" b="1" dirty="0">
                <a:solidFill>
                  <a:srgbClr val="FFD400"/>
                </a:solidFill>
                <a:latin typeface="Arial"/>
                <a:cs typeface="Arial"/>
              </a:rPr>
              <a:t>Long-term-care</a:t>
            </a:r>
            <a:r>
              <a:rPr lang="en-US" sz="1400" b="1" dirty="0">
                <a:solidFill>
                  <a:srgbClr val="FFD400"/>
                </a:solidFill>
                <a:latin typeface="Arial"/>
                <a:cs typeface="Arial"/>
              </a:rPr>
              <a:t> limits</a:t>
            </a:r>
          </a:p>
        </p:txBody>
      </p:sp>
      <p:sp>
        <p:nvSpPr>
          <p:cNvPr id="27" name="TextBox 26">
            <a:extLst>
              <a:ext uri="{FF2B5EF4-FFF2-40B4-BE49-F238E27FC236}">
                <a16:creationId xmlns:a16="http://schemas.microsoft.com/office/drawing/2014/main" id="{221F33D9-9229-4DDF-83F9-333CCC9EC6ED}"/>
              </a:ext>
            </a:extLst>
          </p:cNvPr>
          <p:cNvSpPr txBox="1"/>
          <p:nvPr/>
        </p:nvSpPr>
        <p:spPr>
          <a:xfrm>
            <a:off x="812800" y="3961576"/>
            <a:ext cx="3200400" cy="965200"/>
          </a:xfrm>
          <a:prstGeom prst="rect">
            <a:avLst/>
          </a:prstGeom>
          <a:noFill/>
        </p:spPr>
        <p:txBody>
          <a:bodyPr vertOverflow="overflow" vert="horz" wrap="square" rtlCol="0" anchor="t">
            <a:noAutofit/>
          </a:bodyPr>
          <a:lstStyle/>
          <a:p>
            <a:pPr algn="l"/>
            <a:r>
              <a:rPr lang="en-US" sz="1400" dirty="0">
                <a:solidFill>
                  <a:srgbClr val="FFFFFF"/>
                </a:solidFill>
                <a:latin typeface="Arial"/>
                <a:cs typeface="Arial"/>
              </a:rPr>
              <a:t>• May cover short-term skilled nursing/rehab
• Up to 100 days after qualifying care
• Does not cover custodial help with daily living</a:t>
            </a:r>
          </a:p>
        </p:txBody>
      </p:sp>
      <p:sp>
        <p:nvSpPr>
          <p:cNvPr id="28" name="TextBox 27">
            <a:extLst>
              <a:ext uri="{FF2B5EF4-FFF2-40B4-BE49-F238E27FC236}">
                <a16:creationId xmlns:a16="http://schemas.microsoft.com/office/drawing/2014/main" id="{C5E9F962-139D-43A2-B68D-6F99F19BC67E}"/>
              </a:ext>
            </a:extLst>
          </p:cNvPr>
          <p:cNvSpPr txBox="1"/>
          <p:nvPr/>
        </p:nvSpPr>
        <p:spPr>
          <a:xfrm>
            <a:off x="5003800" y="2197512"/>
            <a:ext cx="3200400" cy="228600"/>
          </a:xfrm>
          <a:prstGeom prst="rect">
            <a:avLst/>
          </a:prstGeom>
          <a:noFill/>
        </p:spPr>
        <p:txBody>
          <a:bodyPr vertOverflow="overflow" vert="horz" wrap="square" rtlCol="0" anchor="t">
            <a:noAutofit/>
          </a:bodyPr>
          <a:lstStyle/>
          <a:p>
            <a:pPr algn="l"/>
            <a:r>
              <a:rPr lang="en-US" sz="1600" b="1" dirty="0">
                <a:solidFill>
                  <a:srgbClr val="FFD400"/>
                </a:solidFill>
                <a:latin typeface="Arial"/>
                <a:cs typeface="Arial"/>
              </a:rPr>
              <a:t>Think: needs-based help</a:t>
            </a:r>
          </a:p>
        </p:txBody>
      </p:sp>
      <p:sp>
        <p:nvSpPr>
          <p:cNvPr id="29" name="TextBox 28">
            <a:extLst>
              <a:ext uri="{FF2B5EF4-FFF2-40B4-BE49-F238E27FC236}">
                <a16:creationId xmlns:a16="http://schemas.microsoft.com/office/drawing/2014/main" id="{8F38394D-C827-4747-B143-DCA131B793B2}"/>
              </a:ext>
            </a:extLst>
          </p:cNvPr>
          <p:cNvSpPr txBox="1"/>
          <p:nvPr/>
        </p:nvSpPr>
        <p:spPr>
          <a:xfrm>
            <a:off x="5003800" y="2502312"/>
            <a:ext cx="3200400" cy="736600"/>
          </a:xfrm>
          <a:prstGeom prst="rect">
            <a:avLst/>
          </a:prstGeom>
          <a:noFill/>
        </p:spPr>
        <p:txBody>
          <a:bodyPr vertOverflow="overflow" vert="horz" wrap="square" rtlCol="0" anchor="t">
            <a:noAutofit/>
          </a:bodyPr>
          <a:lstStyle/>
          <a:p>
            <a:pPr algn="l"/>
            <a:r>
              <a:rPr lang="en-US" sz="1400" dirty="0">
                <a:solidFill>
                  <a:srgbClr val="FFFFFF"/>
                </a:solidFill>
                <a:latin typeface="Arial"/>
                <a:cs typeface="Arial"/>
              </a:rPr>
              <a:t>• Income and asset rules apply
• Rules and programs vary by state
• Some people qualify for both programs</a:t>
            </a:r>
          </a:p>
        </p:txBody>
      </p:sp>
      <p:sp>
        <p:nvSpPr>
          <p:cNvPr id="30" name="TextBox 29">
            <a:extLst>
              <a:ext uri="{FF2B5EF4-FFF2-40B4-BE49-F238E27FC236}">
                <a16:creationId xmlns:a16="http://schemas.microsoft.com/office/drawing/2014/main" id="{C77E5D17-3F1B-48D1-A22D-FF730CAD4F14}"/>
              </a:ext>
            </a:extLst>
          </p:cNvPr>
          <p:cNvSpPr txBox="1"/>
          <p:nvPr/>
        </p:nvSpPr>
        <p:spPr>
          <a:xfrm>
            <a:off x="5003800" y="3568288"/>
            <a:ext cx="3200400" cy="228600"/>
          </a:xfrm>
          <a:prstGeom prst="rect">
            <a:avLst/>
          </a:prstGeom>
          <a:noFill/>
        </p:spPr>
        <p:txBody>
          <a:bodyPr vertOverflow="overflow" vert="horz" wrap="square" rtlCol="0" anchor="t">
            <a:noAutofit/>
          </a:bodyPr>
          <a:lstStyle/>
          <a:p>
            <a:pPr algn="l"/>
            <a:r>
              <a:rPr lang="en-US" sz="1600" b="1" dirty="0">
                <a:solidFill>
                  <a:srgbClr val="FFD400"/>
                </a:solidFill>
                <a:latin typeface="Arial"/>
                <a:cs typeface="Arial"/>
              </a:rPr>
              <a:t>Long-term-care role</a:t>
            </a:r>
          </a:p>
        </p:txBody>
      </p:sp>
      <p:sp>
        <p:nvSpPr>
          <p:cNvPr id="31" name="TextBox 30">
            <a:extLst>
              <a:ext uri="{FF2B5EF4-FFF2-40B4-BE49-F238E27FC236}">
                <a16:creationId xmlns:a16="http://schemas.microsoft.com/office/drawing/2014/main" id="{6DD57CC2-5EF8-42DF-817A-BA701F4AABC7}"/>
              </a:ext>
            </a:extLst>
          </p:cNvPr>
          <p:cNvSpPr txBox="1"/>
          <p:nvPr/>
        </p:nvSpPr>
        <p:spPr>
          <a:xfrm>
            <a:off x="5003800" y="3858340"/>
            <a:ext cx="3200400" cy="965200"/>
          </a:xfrm>
          <a:prstGeom prst="rect">
            <a:avLst/>
          </a:prstGeom>
          <a:noFill/>
        </p:spPr>
        <p:txBody>
          <a:bodyPr vertOverflow="overflow" vert="horz" wrap="square" rtlCol="0" anchor="t">
            <a:noAutofit/>
          </a:bodyPr>
          <a:lstStyle/>
          <a:p>
            <a:pPr algn="l"/>
            <a:r>
              <a:rPr lang="en-US" sz="1400" dirty="0">
                <a:solidFill>
                  <a:srgbClr val="FFFFFF"/>
                </a:solidFill>
                <a:latin typeface="Arial"/>
                <a:cs typeface="Arial"/>
              </a:rPr>
              <a:t>• Can cover nursing-facility care for eligible people
• May cover in-home/community help through state HCBS programs
• Apply early — approvals can take weeks to months</a:t>
            </a:r>
          </a:p>
        </p:txBody>
      </p:sp>
      <p:sp>
        <p:nvSpPr>
          <p:cNvPr id="32" name="Rectangle 31">
            <a:extLst>
              <a:ext uri="{FF2B5EF4-FFF2-40B4-BE49-F238E27FC236}">
                <a16:creationId xmlns:a16="http://schemas.microsoft.com/office/drawing/2014/main" id="{75948822-C67D-4D05-B784-C86C4C5A66B1}"/>
              </a:ext>
            </a:extLst>
          </p:cNvPr>
          <p:cNvSpPr/>
          <p:nvPr/>
        </p:nvSpPr>
        <p:spPr>
          <a:xfrm>
            <a:off x="571500" y="5486400"/>
            <a:ext cx="8001000" cy="889000"/>
          </a:xfrm>
          <a:prstGeom prst="rect">
            <a:avLst/>
          </a:prstGeom>
          <a:solidFill>
            <a:srgbClr val="071A28"/>
          </a:solidFill>
          <a:ln w="12700" cap="flat" cmpd="sng" algn="ctr">
            <a:solidFill>
              <a:srgbClr val="2E657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3" name="TextBox 32">
            <a:extLst>
              <a:ext uri="{FF2B5EF4-FFF2-40B4-BE49-F238E27FC236}">
                <a16:creationId xmlns:a16="http://schemas.microsoft.com/office/drawing/2014/main" id="{FD24C214-7837-46B7-B3B6-C2942C3CAE8D}"/>
              </a:ext>
            </a:extLst>
          </p:cNvPr>
          <p:cNvSpPr txBox="1"/>
          <p:nvPr/>
        </p:nvSpPr>
        <p:spPr>
          <a:xfrm>
            <a:off x="787400" y="5579806"/>
            <a:ext cx="2339258" cy="344537"/>
          </a:xfrm>
          <a:prstGeom prst="rect">
            <a:avLst/>
          </a:prstGeom>
          <a:noFill/>
        </p:spPr>
        <p:txBody>
          <a:bodyPr vertOverflow="overflow" vert="horz" wrap="square" rtlCol="0" anchor="t">
            <a:noAutofit/>
          </a:bodyPr>
          <a:lstStyle/>
          <a:p>
            <a:pPr algn="l"/>
            <a:r>
              <a:rPr lang="en-US" sz="1400" b="1" dirty="0">
                <a:solidFill>
                  <a:srgbClr val="FFD400"/>
                </a:solidFill>
                <a:latin typeface="Arial"/>
                <a:cs typeface="Arial"/>
              </a:rPr>
              <a:t>WHERE TO START</a:t>
            </a:r>
          </a:p>
        </p:txBody>
      </p:sp>
      <p:sp>
        <p:nvSpPr>
          <p:cNvPr id="34" name="TextBox 33">
            <a:extLst>
              <a:ext uri="{FF2B5EF4-FFF2-40B4-BE49-F238E27FC236}">
                <a16:creationId xmlns:a16="http://schemas.microsoft.com/office/drawing/2014/main" id="{4E727C58-F493-447E-8742-B90C67EBE70C}"/>
              </a:ext>
            </a:extLst>
          </p:cNvPr>
          <p:cNvSpPr txBox="1"/>
          <p:nvPr/>
        </p:nvSpPr>
        <p:spPr>
          <a:xfrm>
            <a:off x="787400" y="5844460"/>
            <a:ext cx="7493000" cy="581740"/>
          </a:xfrm>
          <a:prstGeom prst="rect">
            <a:avLst/>
          </a:prstGeom>
          <a:noFill/>
        </p:spPr>
        <p:txBody>
          <a:bodyPr vertOverflow="overflow" vert="horz" wrap="square" rtlCol="0" anchor="t">
            <a:noAutofit/>
          </a:bodyPr>
          <a:lstStyle/>
          <a:p>
            <a:r>
              <a:rPr lang="en-US" sz="1400" dirty="0">
                <a:solidFill>
                  <a:srgbClr val="FFFFFF"/>
                </a:solidFill>
                <a:latin typeface="Arial"/>
                <a:cs typeface="Arial"/>
              </a:rPr>
              <a:t>1  Call your Area Agency on Aging   •   2  Ask the hospital social worker   •   3  Contact the Alzheimer’s Association 24/7 Helpline: 1-800-272-3900    •  Chasity | Mindful Connection</a:t>
            </a:r>
          </a:p>
        </p:txBody>
      </p:sp>
      <p:sp>
        <p:nvSpPr>
          <p:cNvPr id="35" name="TextBox 34">
            <a:extLst>
              <a:ext uri="{FF2B5EF4-FFF2-40B4-BE49-F238E27FC236}">
                <a16:creationId xmlns:a16="http://schemas.microsoft.com/office/drawing/2014/main" id="{305EE487-147E-4242-8DCD-9E95113E3F96}"/>
              </a:ext>
            </a:extLst>
          </p:cNvPr>
          <p:cNvSpPr txBox="1"/>
          <p:nvPr/>
        </p:nvSpPr>
        <p:spPr>
          <a:xfrm>
            <a:off x="6540500" y="6502400"/>
            <a:ext cx="1905000" cy="127000"/>
          </a:xfrm>
          <a:prstGeom prst="rect">
            <a:avLst/>
          </a:prstGeom>
          <a:noFill/>
        </p:spPr>
        <p:txBody>
          <a:bodyPr vertOverflow="overflow" vert="horz" wrap="square" rtlCol="0" anchor="t">
            <a:normAutofit fontScale="25000" lnSpcReduction="20000"/>
          </a:bodyPr>
          <a:lstStyle/>
          <a:p>
            <a:pPr algn="l"/>
            <a:r>
              <a:rPr lang="en-US" sz="1200">
                <a:solidFill>
                  <a:srgbClr val="B8CCD5"/>
                </a:solidFill>
                <a:latin typeface="Arial"/>
                <a:cs typeface="Arial"/>
              </a:rPr>
              <a:t>Sources: Medicare.gov; Medicaid.gov</a:t>
            </a:r>
          </a:p>
        </p:txBody>
      </p:sp>
      <p:sp>
        <p:nvSpPr>
          <p:cNvPr id="2" name="Rectangle 1">
            <a:extLst>
              <a:ext uri="{FF2B5EF4-FFF2-40B4-BE49-F238E27FC236}">
                <a16:creationId xmlns:a16="http://schemas.microsoft.com/office/drawing/2014/main" id="{DD6BD3A8-2D26-433F-8008-AA350B19ADB7}"/>
              </a:ext>
            </a:extLst>
          </p:cNvPr>
          <p:cNvSpPr/>
          <p:nvPr/>
        </p:nvSpPr>
        <p:spPr>
          <a:xfrm>
            <a:off x="0" y="0"/>
            <a:ext cx="2413000" cy="330200"/>
          </a:xfrm>
          <a:prstGeom prst="rect">
            <a:avLst/>
          </a:prstGeom>
          <a:solidFill>
            <a:srgbClr val="082B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dirty="0">
              <a:solidFill>
                <a:srgbClr val="1FA3A8"/>
              </a:solidFill>
            </a:endParaRPr>
          </a:p>
        </p:txBody>
      </p:sp>
    </p:spTree>
    <p:extLst>
      <p:ext uri="{BB962C8B-B14F-4D97-AF65-F5344CB8AC3E}">
        <p14:creationId xmlns:p14="http://schemas.microsoft.com/office/powerpoint/2010/main" val="128062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3B192CD-2E9D-4054-8830-DEBE20D78949}"/>
              </a:ext>
            </a:extLst>
          </p:cNvPr>
          <p:cNvSpPr/>
          <p:nvPr/>
        </p:nvSpPr>
        <p:spPr>
          <a:xfrm>
            <a:off x="0" y="14748"/>
            <a:ext cx="9144000" cy="6858000"/>
          </a:xfrm>
          <a:prstGeom prst="rect">
            <a:avLst/>
          </a:prstGeom>
          <a:solidFill>
            <a:srgbClr val="082B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9" name="Refreshed title">
            <a:extLst>
              <a:ext uri="{FF2B5EF4-FFF2-40B4-BE49-F238E27FC236}">
                <a16:creationId xmlns:a16="http://schemas.microsoft.com/office/drawing/2014/main" id="{68240101-F7E3-4D6A-AFC9-AA8D4F750AF6}"/>
              </a:ext>
            </a:extLst>
          </p:cNvPr>
          <p:cNvSpPr txBox="1"/>
          <p:nvPr/>
        </p:nvSpPr>
        <p:spPr>
          <a:xfrm>
            <a:off x="939799" y="564532"/>
            <a:ext cx="7772399" cy="574675"/>
          </a:xfrm>
          <a:prstGeom prst="rect">
            <a:avLst/>
          </a:prstGeom>
          <a:noFill/>
        </p:spPr>
        <p:txBody>
          <a:bodyPr vertOverflow="overflow" vert="horz" wrap="square" rtlCol="0" anchor="t">
            <a:noAutofit/>
          </a:bodyPr>
          <a:lstStyle/>
          <a:p>
            <a:pPr algn="l"/>
            <a:r>
              <a:rPr lang="en-US" sz="2600" b="1" dirty="0">
                <a:latin typeface="Georgia"/>
              </a:rPr>
              <a:t>COMMUNITY RESOURCES FOR FAMILIES</a:t>
            </a:r>
          </a:p>
        </p:txBody>
      </p:sp>
      <p:sp>
        <p:nvSpPr>
          <p:cNvPr id="30" name="Start here band">
            <a:extLst>
              <a:ext uri="{FF2B5EF4-FFF2-40B4-BE49-F238E27FC236}">
                <a16:creationId xmlns:a16="http://schemas.microsoft.com/office/drawing/2014/main" id="{24845041-0C82-40C4-B124-55F8F9938875}"/>
              </a:ext>
            </a:extLst>
          </p:cNvPr>
          <p:cNvSpPr/>
          <p:nvPr/>
        </p:nvSpPr>
        <p:spPr>
          <a:xfrm>
            <a:off x="889000" y="1284239"/>
            <a:ext cx="7366000" cy="415925"/>
          </a:xfrm>
          <a:prstGeom prst="roundRect">
            <a:avLst/>
          </a:prstGeom>
          <a:solidFill>
            <a:srgbClr val="0A2635"/>
          </a:solidFill>
          <a:ln w="10160" cap="flat" cmpd="sng" algn="ctr">
            <a:solidFill>
              <a:srgbClr val="345E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1" name="Start here guidance">
            <a:extLst>
              <a:ext uri="{FF2B5EF4-FFF2-40B4-BE49-F238E27FC236}">
                <a16:creationId xmlns:a16="http://schemas.microsoft.com/office/drawing/2014/main" id="{344AE86F-FDB3-4516-BDF1-598D58671C99}"/>
              </a:ext>
            </a:extLst>
          </p:cNvPr>
          <p:cNvSpPr txBox="1"/>
          <p:nvPr/>
        </p:nvSpPr>
        <p:spPr>
          <a:xfrm>
            <a:off x="967660" y="1310972"/>
            <a:ext cx="7416800" cy="204836"/>
          </a:xfrm>
          <a:prstGeom prst="rect">
            <a:avLst/>
          </a:prstGeom>
          <a:noFill/>
        </p:spPr>
        <p:txBody>
          <a:bodyPr vertOverflow="overflow" vert="horz" wrap="square" rtlCol="0" anchor="t">
            <a:noAutofit/>
          </a:bodyPr>
          <a:lstStyle/>
          <a:p>
            <a:pPr algn="l"/>
            <a:r>
              <a:rPr lang="en-US" sz="1400" dirty="0">
                <a:solidFill>
                  <a:srgbClr val="D8E7EF"/>
                </a:solidFill>
                <a:latin typeface="Aptos"/>
              </a:rPr>
              <a:t>Start with immediate guidance, then connect families to medical, support, and care options.</a:t>
            </a:r>
          </a:p>
        </p:txBody>
      </p:sp>
      <p:sp>
        <p:nvSpPr>
          <p:cNvPr id="32" name="Immediate help card">
            <a:extLst>
              <a:ext uri="{FF2B5EF4-FFF2-40B4-BE49-F238E27FC236}">
                <a16:creationId xmlns:a16="http://schemas.microsoft.com/office/drawing/2014/main" id="{3084B264-EEAA-4BB8-9E2E-E4ECC82A89D0}"/>
              </a:ext>
            </a:extLst>
          </p:cNvPr>
          <p:cNvSpPr/>
          <p:nvPr/>
        </p:nvSpPr>
        <p:spPr>
          <a:xfrm>
            <a:off x="685800" y="2057400"/>
            <a:ext cx="3556000" cy="1219200"/>
          </a:xfrm>
          <a:prstGeom prst="roundRect">
            <a:avLst/>
          </a:prstGeom>
          <a:solidFill>
            <a:srgbClr val="123A4B"/>
          </a:solidFill>
          <a:ln w="10160" cap="flat" cmpd="sng" algn="ctr">
            <a:solidFill>
              <a:srgbClr val="345E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3" name="Immediate help accent">
            <a:extLst>
              <a:ext uri="{FF2B5EF4-FFF2-40B4-BE49-F238E27FC236}">
                <a16:creationId xmlns:a16="http://schemas.microsoft.com/office/drawing/2014/main" id="{38828C12-4240-4B54-805F-D3756614CDA3}"/>
              </a:ext>
            </a:extLst>
          </p:cNvPr>
          <p:cNvSpPr/>
          <p:nvPr/>
        </p:nvSpPr>
        <p:spPr>
          <a:xfrm>
            <a:off x="685800" y="2057400"/>
            <a:ext cx="76200" cy="1219200"/>
          </a:xfrm>
          <a:prstGeom prst="rect">
            <a:avLst/>
          </a:prstGeom>
          <a:solidFill>
            <a:srgbClr val="D8B46A"/>
          </a:solidFill>
          <a:ln w="10160" cap="flat" cmpd="sng" algn="ctr">
            <a:solidFill>
              <a:srgbClr val="D8B4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4" name="Immediate help number">
            <a:extLst>
              <a:ext uri="{FF2B5EF4-FFF2-40B4-BE49-F238E27FC236}">
                <a16:creationId xmlns:a16="http://schemas.microsoft.com/office/drawing/2014/main" id="{D51328C2-42D6-49D4-B87B-99977373C7C2}"/>
              </a:ext>
            </a:extLst>
          </p:cNvPr>
          <p:cNvSpPr/>
          <p:nvPr/>
        </p:nvSpPr>
        <p:spPr>
          <a:xfrm>
            <a:off x="825912" y="2260600"/>
            <a:ext cx="317500" cy="317500"/>
          </a:xfrm>
          <a:prstGeom prst="ellipse">
            <a:avLst/>
          </a:prstGeom>
          <a:solidFill>
            <a:srgbClr val="D8B46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lstStyle/>
          <a:p>
            <a:pPr algn="l"/>
            <a:r>
              <a:rPr lang="en-US" sz="1200" b="1">
                <a:solidFill>
                  <a:srgbClr val="092433"/>
                </a:solidFill>
                <a:latin typeface="Aptos"/>
              </a:rPr>
              <a:t>1</a:t>
            </a:r>
          </a:p>
        </p:txBody>
      </p:sp>
      <p:sp>
        <p:nvSpPr>
          <p:cNvPr id="35" name="Immediate help heading">
            <a:extLst>
              <a:ext uri="{FF2B5EF4-FFF2-40B4-BE49-F238E27FC236}">
                <a16:creationId xmlns:a16="http://schemas.microsoft.com/office/drawing/2014/main" id="{6081C518-6C53-4A46-AD2A-5ACEC6E7C104}"/>
              </a:ext>
            </a:extLst>
          </p:cNvPr>
          <p:cNvSpPr txBox="1"/>
          <p:nvPr/>
        </p:nvSpPr>
        <p:spPr>
          <a:xfrm>
            <a:off x="1253616" y="2085672"/>
            <a:ext cx="2667000" cy="228600"/>
          </a:xfrm>
          <a:prstGeom prst="rect">
            <a:avLst/>
          </a:prstGeom>
          <a:noFill/>
        </p:spPr>
        <p:txBody>
          <a:bodyPr vertOverflow="overflow" vert="horz" wrap="square" rtlCol="0" anchor="t">
            <a:noAutofit/>
          </a:bodyPr>
          <a:lstStyle/>
          <a:p>
            <a:pPr algn="l"/>
            <a:r>
              <a:rPr lang="en-US" sz="1600" b="1" dirty="0">
                <a:solidFill>
                  <a:srgbClr val="F7FBFF"/>
                </a:solidFill>
                <a:latin typeface="Aptos"/>
              </a:rPr>
              <a:t>IMMEDIATE HELP</a:t>
            </a:r>
          </a:p>
        </p:txBody>
      </p:sp>
      <p:sp>
        <p:nvSpPr>
          <p:cNvPr id="36" name="Immediate help resources">
            <a:extLst>
              <a:ext uri="{FF2B5EF4-FFF2-40B4-BE49-F238E27FC236}">
                <a16:creationId xmlns:a16="http://schemas.microsoft.com/office/drawing/2014/main" id="{BE0A0FEE-E2C0-44FE-A30B-E26B35E39B2D}"/>
              </a:ext>
            </a:extLst>
          </p:cNvPr>
          <p:cNvSpPr txBox="1"/>
          <p:nvPr/>
        </p:nvSpPr>
        <p:spPr>
          <a:xfrm>
            <a:off x="1120875" y="2417918"/>
            <a:ext cx="3378200" cy="799688"/>
          </a:xfrm>
          <a:prstGeom prst="rect">
            <a:avLst/>
          </a:prstGeom>
          <a:noFill/>
        </p:spPr>
        <p:txBody>
          <a:bodyPr vertOverflow="overflow" vert="horz" wrap="square" rtlCol="0" anchor="t">
            <a:noAutofit/>
          </a:bodyPr>
          <a:lstStyle/>
          <a:p>
            <a:pPr algn="l"/>
            <a:r>
              <a:rPr lang="en-US" sz="1400" dirty="0">
                <a:solidFill>
                  <a:srgbClr val="D8E7EF"/>
                </a:solidFill>
                <a:latin typeface="Aptos"/>
              </a:rPr>
              <a:t>Alzheimer’s Association Helpline (24/7)
• Your Church Family</a:t>
            </a:r>
          </a:p>
          <a:p>
            <a:r>
              <a:rPr lang="en-US" sz="1400" dirty="0">
                <a:solidFill>
                  <a:srgbClr val="D8E7EF"/>
                </a:solidFill>
                <a:latin typeface="Aptos"/>
              </a:rPr>
              <a:t>• Chasity | Mindful Connection</a:t>
            </a:r>
          </a:p>
          <a:p>
            <a:pPr algn="l"/>
            <a:endParaRPr lang="en-US" sz="1400" dirty="0">
              <a:solidFill>
                <a:srgbClr val="D8E7EF"/>
              </a:solidFill>
              <a:latin typeface="Aptos"/>
            </a:endParaRPr>
          </a:p>
        </p:txBody>
      </p:sp>
      <p:sp>
        <p:nvSpPr>
          <p:cNvPr id="37" name="Medical &amp; screening card">
            <a:extLst>
              <a:ext uri="{FF2B5EF4-FFF2-40B4-BE49-F238E27FC236}">
                <a16:creationId xmlns:a16="http://schemas.microsoft.com/office/drawing/2014/main" id="{7C1867B0-C18F-46FA-8721-E36DD97DE013}"/>
              </a:ext>
            </a:extLst>
          </p:cNvPr>
          <p:cNvSpPr/>
          <p:nvPr/>
        </p:nvSpPr>
        <p:spPr>
          <a:xfrm>
            <a:off x="4902200" y="2057400"/>
            <a:ext cx="3556000" cy="1219200"/>
          </a:xfrm>
          <a:prstGeom prst="roundRect">
            <a:avLst/>
          </a:prstGeom>
          <a:solidFill>
            <a:srgbClr val="123A4B"/>
          </a:solidFill>
          <a:ln w="10160" cap="flat" cmpd="sng" algn="ctr">
            <a:solidFill>
              <a:srgbClr val="345E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8" name="Medical &amp; screening accent">
            <a:extLst>
              <a:ext uri="{FF2B5EF4-FFF2-40B4-BE49-F238E27FC236}">
                <a16:creationId xmlns:a16="http://schemas.microsoft.com/office/drawing/2014/main" id="{219650E8-8B78-40DA-A431-7E446F76C614}"/>
              </a:ext>
            </a:extLst>
          </p:cNvPr>
          <p:cNvSpPr/>
          <p:nvPr/>
        </p:nvSpPr>
        <p:spPr>
          <a:xfrm>
            <a:off x="4902200" y="2057400"/>
            <a:ext cx="76200" cy="1219200"/>
          </a:xfrm>
          <a:prstGeom prst="rect">
            <a:avLst/>
          </a:prstGeom>
          <a:solidFill>
            <a:srgbClr val="7FB1CA"/>
          </a:solidFill>
          <a:ln w="10160" cap="flat" cmpd="sng" algn="ctr">
            <a:solidFill>
              <a:srgbClr val="7FB1C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9" name="Medical &amp; screening number">
            <a:extLst>
              <a:ext uri="{FF2B5EF4-FFF2-40B4-BE49-F238E27FC236}">
                <a16:creationId xmlns:a16="http://schemas.microsoft.com/office/drawing/2014/main" id="{2D337776-88AC-4B0D-846F-42F313B0934F}"/>
              </a:ext>
            </a:extLst>
          </p:cNvPr>
          <p:cNvSpPr/>
          <p:nvPr/>
        </p:nvSpPr>
        <p:spPr>
          <a:xfrm>
            <a:off x="5071808" y="2260600"/>
            <a:ext cx="317500" cy="317500"/>
          </a:xfrm>
          <a:prstGeom prst="ellipse">
            <a:avLst/>
          </a:prstGeom>
          <a:solidFill>
            <a:srgbClr val="7FB1C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lstStyle/>
          <a:p>
            <a:pPr algn="l"/>
            <a:r>
              <a:rPr lang="en-US" sz="1200" b="1" dirty="0">
                <a:solidFill>
                  <a:srgbClr val="092433"/>
                </a:solidFill>
                <a:latin typeface="Aptos"/>
              </a:rPr>
              <a:t>2</a:t>
            </a:r>
          </a:p>
        </p:txBody>
      </p:sp>
      <p:sp>
        <p:nvSpPr>
          <p:cNvPr id="40" name="Medical &amp; screening heading">
            <a:extLst>
              <a:ext uri="{FF2B5EF4-FFF2-40B4-BE49-F238E27FC236}">
                <a16:creationId xmlns:a16="http://schemas.microsoft.com/office/drawing/2014/main" id="{3042634A-E586-4035-8DD5-1EC669315478}"/>
              </a:ext>
            </a:extLst>
          </p:cNvPr>
          <p:cNvSpPr txBox="1"/>
          <p:nvPr/>
        </p:nvSpPr>
        <p:spPr>
          <a:xfrm>
            <a:off x="5499512" y="2247900"/>
            <a:ext cx="2667000" cy="228600"/>
          </a:xfrm>
          <a:prstGeom prst="rect">
            <a:avLst/>
          </a:prstGeom>
          <a:noFill/>
        </p:spPr>
        <p:txBody>
          <a:bodyPr vertOverflow="overflow" vert="horz" wrap="square" rtlCol="0" anchor="t">
            <a:noAutofit/>
          </a:bodyPr>
          <a:lstStyle/>
          <a:p>
            <a:pPr algn="l"/>
            <a:r>
              <a:rPr lang="en-US" sz="1600" b="1" dirty="0">
                <a:solidFill>
                  <a:srgbClr val="F7FBFF"/>
                </a:solidFill>
                <a:latin typeface="Aptos"/>
              </a:rPr>
              <a:t>MEDICAL &amp; SCREENING</a:t>
            </a:r>
          </a:p>
        </p:txBody>
      </p:sp>
      <p:sp>
        <p:nvSpPr>
          <p:cNvPr id="41" name="Medical &amp; screening resources">
            <a:extLst>
              <a:ext uri="{FF2B5EF4-FFF2-40B4-BE49-F238E27FC236}">
                <a16:creationId xmlns:a16="http://schemas.microsoft.com/office/drawing/2014/main" id="{CCDFE2A9-5128-4FC4-B9C6-30D46355FD8F}"/>
              </a:ext>
            </a:extLst>
          </p:cNvPr>
          <p:cNvSpPr txBox="1"/>
          <p:nvPr/>
        </p:nvSpPr>
        <p:spPr>
          <a:xfrm>
            <a:off x="5588000" y="2565400"/>
            <a:ext cx="2692400" cy="584200"/>
          </a:xfrm>
          <a:prstGeom prst="rect">
            <a:avLst/>
          </a:prstGeom>
          <a:noFill/>
        </p:spPr>
        <p:txBody>
          <a:bodyPr vertOverflow="overflow" vert="horz" wrap="square" rtlCol="0" anchor="t">
            <a:normAutofit/>
          </a:bodyPr>
          <a:lstStyle/>
          <a:p>
            <a:pPr algn="l"/>
            <a:r>
              <a:rPr lang="en-US" sz="1400" dirty="0">
                <a:solidFill>
                  <a:srgbClr val="D8E7EF"/>
                </a:solidFill>
                <a:latin typeface="Aptos"/>
              </a:rPr>
              <a:t>• Memory screening and medical evaluation</a:t>
            </a:r>
          </a:p>
        </p:txBody>
      </p:sp>
      <p:sp>
        <p:nvSpPr>
          <p:cNvPr id="42" name="Caregiver support card">
            <a:extLst>
              <a:ext uri="{FF2B5EF4-FFF2-40B4-BE49-F238E27FC236}">
                <a16:creationId xmlns:a16="http://schemas.microsoft.com/office/drawing/2014/main" id="{DB5D155A-9317-4719-A5BF-853531EF3194}"/>
              </a:ext>
            </a:extLst>
          </p:cNvPr>
          <p:cNvSpPr/>
          <p:nvPr/>
        </p:nvSpPr>
        <p:spPr>
          <a:xfrm>
            <a:off x="685800" y="3657600"/>
            <a:ext cx="3556000" cy="1676400"/>
          </a:xfrm>
          <a:prstGeom prst="roundRect">
            <a:avLst/>
          </a:prstGeom>
          <a:solidFill>
            <a:srgbClr val="123A4B"/>
          </a:solidFill>
          <a:ln w="10160" cap="flat" cmpd="sng" algn="ctr">
            <a:solidFill>
              <a:srgbClr val="345E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3" name="Caregiver support accent">
            <a:extLst>
              <a:ext uri="{FF2B5EF4-FFF2-40B4-BE49-F238E27FC236}">
                <a16:creationId xmlns:a16="http://schemas.microsoft.com/office/drawing/2014/main" id="{65AE783D-8E87-4F0B-AB7B-C831735BD7AE}"/>
              </a:ext>
            </a:extLst>
          </p:cNvPr>
          <p:cNvSpPr/>
          <p:nvPr/>
        </p:nvSpPr>
        <p:spPr>
          <a:xfrm>
            <a:off x="685800" y="3657600"/>
            <a:ext cx="76200" cy="1676400"/>
          </a:xfrm>
          <a:prstGeom prst="rect">
            <a:avLst/>
          </a:prstGeom>
          <a:solidFill>
            <a:srgbClr val="7FB1CA"/>
          </a:solidFill>
          <a:ln w="10160" cap="flat" cmpd="sng" algn="ctr">
            <a:solidFill>
              <a:srgbClr val="7FB1C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4" name="Caregiver support number">
            <a:extLst>
              <a:ext uri="{FF2B5EF4-FFF2-40B4-BE49-F238E27FC236}">
                <a16:creationId xmlns:a16="http://schemas.microsoft.com/office/drawing/2014/main" id="{9C6B8699-9DF4-4B30-BF91-C9DDFDD3625A}"/>
              </a:ext>
            </a:extLst>
          </p:cNvPr>
          <p:cNvSpPr/>
          <p:nvPr/>
        </p:nvSpPr>
        <p:spPr>
          <a:xfrm>
            <a:off x="840660" y="3860800"/>
            <a:ext cx="317500" cy="317500"/>
          </a:xfrm>
          <a:prstGeom prst="ellipse">
            <a:avLst/>
          </a:prstGeom>
          <a:solidFill>
            <a:srgbClr val="7FB1C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lstStyle/>
          <a:p>
            <a:pPr algn="l"/>
            <a:r>
              <a:rPr lang="en-US" sz="1200" b="1">
                <a:solidFill>
                  <a:srgbClr val="092433"/>
                </a:solidFill>
                <a:latin typeface="Aptos"/>
              </a:rPr>
              <a:t>3</a:t>
            </a:r>
          </a:p>
        </p:txBody>
      </p:sp>
      <p:sp>
        <p:nvSpPr>
          <p:cNvPr id="45" name="Caregiver support heading">
            <a:extLst>
              <a:ext uri="{FF2B5EF4-FFF2-40B4-BE49-F238E27FC236}">
                <a16:creationId xmlns:a16="http://schemas.microsoft.com/office/drawing/2014/main" id="{4DA9B067-E5F6-4A57-BEDB-6D5C0523AD43}"/>
              </a:ext>
            </a:extLst>
          </p:cNvPr>
          <p:cNvSpPr txBox="1"/>
          <p:nvPr/>
        </p:nvSpPr>
        <p:spPr>
          <a:xfrm>
            <a:off x="1297860" y="3848100"/>
            <a:ext cx="2667000" cy="228600"/>
          </a:xfrm>
          <a:prstGeom prst="rect">
            <a:avLst/>
          </a:prstGeom>
          <a:noFill/>
        </p:spPr>
        <p:txBody>
          <a:bodyPr vertOverflow="overflow" vert="horz" wrap="square" rtlCol="0" anchor="t">
            <a:noAutofit/>
          </a:bodyPr>
          <a:lstStyle/>
          <a:p>
            <a:pPr algn="l"/>
            <a:r>
              <a:rPr lang="en-US" sz="1600" b="1" dirty="0">
                <a:solidFill>
                  <a:srgbClr val="F7FBFF"/>
                </a:solidFill>
                <a:latin typeface="Aptos"/>
              </a:rPr>
              <a:t>CAREGIVER SUPPORT</a:t>
            </a:r>
          </a:p>
        </p:txBody>
      </p:sp>
      <p:sp>
        <p:nvSpPr>
          <p:cNvPr id="46" name="Caregiver support resources">
            <a:extLst>
              <a:ext uri="{FF2B5EF4-FFF2-40B4-BE49-F238E27FC236}">
                <a16:creationId xmlns:a16="http://schemas.microsoft.com/office/drawing/2014/main" id="{B98515FA-F9A3-421A-A862-36E2431A87AB}"/>
              </a:ext>
            </a:extLst>
          </p:cNvPr>
          <p:cNvSpPr txBox="1"/>
          <p:nvPr/>
        </p:nvSpPr>
        <p:spPr>
          <a:xfrm>
            <a:off x="1231900" y="4165600"/>
            <a:ext cx="3009900" cy="1168400"/>
          </a:xfrm>
          <a:prstGeom prst="rect">
            <a:avLst/>
          </a:prstGeom>
          <a:noFill/>
        </p:spPr>
        <p:txBody>
          <a:bodyPr vertOverflow="overflow" vert="horz" wrap="square" rtlCol="0" anchor="t">
            <a:normAutofit fontScale="92500"/>
          </a:bodyPr>
          <a:lstStyle/>
          <a:p>
            <a:pPr algn="l"/>
            <a:r>
              <a:rPr lang="en-US" sz="1400" dirty="0">
                <a:solidFill>
                  <a:srgbClr val="D8E7EF"/>
                </a:solidFill>
                <a:latin typeface="Aptos"/>
              </a:rPr>
              <a:t>• Area Agency on Aging (AAA)</a:t>
            </a:r>
          </a:p>
          <a:p>
            <a:r>
              <a:rPr lang="en-US" sz="1400" dirty="0">
                <a:solidFill>
                  <a:srgbClr val="D8E7EF"/>
                </a:solidFill>
                <a:latin typeface="Aptos"/>
              </a:rPr>
              <a:t>• Sometimes Local Health Department</a:t>
            </a:r>
          </a:p>
          <a:p>
            <a:pPr algn="l"/>
            <a:r>
              <a:rPr lang="en-US" sz="1400" dirty="0">
                <a:solidFill>
                  <a:srgbClr val="D8E7EF"/>
                </a:solidFill>
                <a:latin typeface="Aptos"/>
              </a:rPr>
              <a:t>• Local caregiver support groups
• Dementia education and caregiver navigation support</a:t>
            </a:r>
          </a:p>
        </p:txBody>
      </p:sp>
      <p:sp>
        <p:nvSpPr>
          <p:cNvPr id="47" name="Care options card">
            <a:extLst>
              <a:ext uri="{FF2B5EF4-FFF2-40B4-BE49-F238E27FC236}">
                <a16:creationId xmlns:a16="http://schemas.microsoft.com/office/drawing/2014/main" id="{470BA0C8-3A62-49C7-9023-25E374164535}"/>
              </a:ext>
            </a:extLst>
          </p:cNvPr>
          <p:cNvSpPr/>
          <p:nvPr/>
        </p:nvSpPr>
        <p:spPr>
          <a:xfrm>
            <a:off x="4902200" y="3657600"/>
            <a:ext cx="3556000" cy="1676400"/>
          </a:xfrm>
          <a:prstGeom prst="roundRect">
            <a:avLst/>
          </a:prstGeom>
          <a:solidFill>
            <a:srgbClr val="123A4B"/>
          </a:solidFill>
          <a:ln w="10160" cap="flat" cmpd="sng" algn="ctr">
            <a:solidFill>
              <a:srgbClr val="345E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8" name="Care options accent">
            <a:extLst>
              <a:ext uri="{FF2B5EF4-FFF2-40B4-BE49-F238E27FC236}">
                <a16:creationId xmlns:a16="http://schemas.microsoft.com/office/drawing/2014/main" id="{1E0D3155-9C43-4B04-9D98-923B4CF27E82}"/>
              </a:ext>
            </a:extLst>
          </p:cNvPr>
          <p:cNvSpPr/>
          <p:nvPr/>
        </p:nvSpPr>
        <p:spPr>
          <a:xfrm>
            <a:off x="4902200" y="3657600"/>
            <a:ext cx="76200" cy="1676400"/>
          </a:xfrm>
          <a:prstGeom prst="rect">
            <a:avLst/>
          </a:prstGeom>
          <a:solidFill>
            <a:srgbClr val="D8B46A"/>
          </a:solidFill>
          <a:ln w="10160" cap="flat" cmpd="sng" algn="ctr">
            <a:solidFill>
              <a:srgbClr val="D8B4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9" name="Care options number">
            <a:extLst>
              <a:ext uri="{FF2B5EF4-FFF2-40B4-BE49-F238E27FC236}">
                <a16:creationId xmlns:a16="http://schemas.microsoft.com/office/drawing/2014/main" id="{52B09421-E9EA-4CD7-A202-FB89384105CC}"/>
              </a:ext>
            </a:extLst>
          </p:cNvPr>
          <p:cNvSpPr/>
          <p:nvPr/>
        </p:nvSpPr>
        <p:spPr>
          <a:xfrm>
            <a:off x="5057060" y="3860800"/>
            <a:ext cx="317500" cy="317500"/>
          </a:xfrm>
          <a:prstGeom prst="ellipse">
            <a:avLst/>
          </a:prstGeom>
          <a:solidFill>
            <a:srgbClr val="D8B46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lstStyle/>
          <a:p>
            <a:pPr algn="l"/>
            <a:r>
              <a:rPr lang="en-US" sz="1200" b="1" dirty="0">
                <a:solidFill>
                  <a:srgbClr val="092433"/>
                </a:solidFill>
                <a:latin typeface="Aptos"/>
              </a:rPr>
              <a:t>4</a:t>
            </a:r>
          </a:p>
        </p:txBody>
      </p:sp>
      <p:sp>
        <p:nvSpPr>
          <p:cNvPr id="50" name="Care options heading">
            <a:extLst>
              <a:ext uri="{FF2B5EF4-FFF2-40B4-BE49-F238E27FC236}">
                <a16:creationId xmlns:a16="http://schemas.microsoft.com/office/drawing/2014/main" id="{20C45929-5C01-4260-AE41-1821F7654DDD}"/>
              </a:ext>
            </a:extLst>
          </p:cNvPr>
          <p:cNvSpPr txBox="1"/>
          <p:nvPr/>
        </p:nvSpPr>
        <p:spPr>
          <a:xfrm>
            <a:off x="5470016" y="3848100"/>
            <a:ext cx="2667000" cy="228600"/>
          </a:xfrm>
          <a:prstGeom prst="rect">
            <a:avLst/>
          </a:prstGeom>
          <a:noFill/>
        </p:spPr>
        <p:txBody>
          <a:bodyPr vertOverflow="overflow" vert="horz" wrap="square" rtlCol="0" anchor="t">
            <a:noAutofit/>
          </a:bodyPr>
          <a:lstStyle/>
          <a:p>
            <a:pPr algn="l"/>
            <a:r>
              <a:rPr lang="en-US" sz="1600" b="1" dirty="0">
                <a:solidFill>
                  <a:srgbClr val="F7FBFF"/>
                </a:solidFill>
                <a:latin typeface="Aptos"/>
              </a:rPr>
              <a:t>CARE OPTIONS</a:t>
            </a:r>
          </a:p>
        </p:txBody>
      </p:sp>
      <p:sp>
        <p:nvSpPr>
          <p:cNvPr id="51" name="Care options resources">
            <a:extLst>
              <a:ext uri="{FF2B5EF4-FFF2-40B4-BE49-F238E27FC236}">
                <a16:creationId xmlns:a16="http://schemas.microsoft.com/office/drawing/2014/main" id="{BC4C207D-20CA-438A-90CA-85CD0CFC37AE}"/>
              </a:ext>
            </a:extLst>
          </p:cNvPr>
          <p:cNvSpPr txBox="1"/>
          <p:nvPr/>
        </p:nvSpPr>
        <p:spPr>
          <a:xfrm>
            <a:off x="5256574" y="4165599"/>
            <a:ext cx="3280286" cy="1293243"/>
          </a:xfrm>
          <a:prstGeom prst="rect">
            <a:avLst/>
          </a:prstGeom>
          <a:noFill/>
        </p:spPr>
        <p:txBody>
          <a:bodyPr vertOverflow="overflow" vert="horz" wrap="square" rtlCol="0" anchor="t">
            <a:noAutofit/>
          </a:bodyPr>
          <a:lstStyle/>
          <a:p>
            <a:pPr algn="l"/>
            <a:r>
              <a:rPr lang="en-US" sz="1400" dirty="0">
                <a:solidFill>
                  <a:srgbClr val="D8E7EF"/>
                </a:solidFill>
                <a:latin typeface="Aptos"/>
              </a:rPr>
              <a:t>• In-home care services &amp; Respite Care
• Assisted living or memory care when needed</a:t>
            </a:r>
          </a:p>
          <a:p>
            <a:r>
              <a:rPr lang="en-US" sz="1400" dirty="0">
                <a:solidFill>
                  <a:srgbClr val="D8E7EF"/>
                </a:solidFill>
                <a:latin typeface="Aptos"/>
              </a:rPr>
              <a:t>• Day-stay programs</a:t>
            </a:r>
          </a:p>
          <a:p>
            <a:r>
              <a:rPr lang="en-US" sz="1400" dirty="0">
                <a:solidFill>
                  <a:srgbClr val="D8E7EF"/>
                </a:solidFill>
                <a:latin typeface="Aptos"/>
              </a:rPr>
              <a:t>• Skilled nursing</a:t>
            </a:r>
          </a:p>
          <a:p>
            <a:pPr algn="l"/>
            <a:endParaRPr lang="en-US" sz="1400" dirty="0">
              <a:solidFill>
                <a:srgbClr val="D8E7EF"/>
              </a:solidFill>
              <a:latin typeface="Aptos"/>
            </a:endParaRPr>
          </a:p>
        </p:txBody>
      </p:sp>
      <p:sp>
        <p:nvSpPr>
          <p:cNvPr id="52" name="Footer rule">
            <a:extLst>
              <a:ext uri="{FF2B5EF4-FFF2-40B4-BE49-F238E27FC236}">
                <a16:creationId xmlns:a16="http://schemas.microsoft.com/office/drawing/2014/main" id="{BDE62B58-7459-4B5A-8A25-808BC06A6694}"/>
              </a:ext>
            </a:extLst>
          </p:cNvPr>
          <p:cNvSpPr/>
          <p:nvPr/>
        </p:nvSpPr>
        <p:spPr>
          <a:xfrm>
            <a:off x="685800" y="6019800"/>
            <a:ext cx="7772400" cy="15875"/>
          </a:xfrm>
          <a:prstGeom prst="rect">
            <a:avLst/>
          </a:prstGeom>
          <a:solidFill>
            <a:srgbClr val="D8B46A"/>
          </a:solidFill>
          <a:ln w="10160" cap="flat" cmpd="sng" algn="ctr">
            <a:solidFill>
              <a:srgbClr val="D8B4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3" name="Footer guidance">
            <a:extLst>
              <a:ext uri="{FF2B5EF4-FFF2-40B4-BE49-F238E27FC236}">
                <a16:creationId xmlns:a16="http://schemas.microsoft.com/office/drawing/2014/main" id="{FB3F8402-09ED-4C22-BBA9-EDB930BAE27C}"/>
              </a:ext>
            </a:extLst>
          </p:cNvPr>
          <p:cNvSpPr txBox="1"/>
          <p:nvPr/>
        </p:nvSpPr>
        <p:spPr>
          <a:xfrm>
            <a:off x="685800" y="6210300"/>
            <a:ext cx="7772400" cy="203200"/>
          </a:xfrm>
          <a:prstGeom prst="rect">
            <a:avLst/>
          </a:prstGeom>
          <a:noFill/>
        </p:spPr>
        <p:txBody>
          <a:bodyPr vertOverflow="overflow" vert="horz" wrap="square" rtlCol="0" anchor="t">
            <a:noAutofit/>
          </a:bodyPr>
          <a:lstStyle/>
          <a:p>
            <a:pPr algn="l"/>
            <a:r>
              <a:rPr lang="en-US" sz="1200" dirty="0">
                <a:solidFill>
                  <a:srgbClr val="B8CCD6"/>
                </a:solidFill>
                <a:latin typeface="Aptos"/>
              </a:rPr>
              <a:t>Referral checklist: add local phone numbers, website links, or contact names before sharing with families.</a:t>
            </a:r>
          </a:p>
        </p:txBody>
      </p:sp>
    </p:spTree>
    <p:extLst>
      <p:ext uri="{BB962C8B-B14F-4D97-AF65-F5344CB8AC3E}">
        <p14:creationId xmlns:p14="http://schemas.microsoft.com/office/powerpoint/2010/main" val="48729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left content panel">
            <a:extLst>
              <a:ext uri="{FF2B5EF4-FFF2-40B4-BE49-F238E27FC236}">
                <a16:creationId xmlns:a16="http://schemas.microsoft.com/office/drawing/2014/main" id="{A2F003FE-397C-453E-ACDE-7F93EF0A8FFD}"/>
              </a:ext>
            </a:extLst>
          </p:cNvPr>
          <p:cNvSpPr/>
          <p:nvPr/>
        </p:nvSpPr>
        <p:spPr>
          <a:xfrm>
            <a:off x="558800" y="863600"/>
            <a:ext cx="4089400" cy="4318000"/>
          </a:xfrm>
          <a:prstGeom prst="roundRect">
            <a:avLst/>
          </a:prstGeom>
          <a:solidFill>
            <a:srgbClr val="0D3B49"/>
          </a:solidFill>
          <a:ln w="12700" cap="flat" cmpd="sng" algn="ctr">
            <a:solidFill>
              <a:srgbClr val="2E63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 name="Rectangle 7">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62635"/>
          </a:solid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ottom band">
            <a:extLst>
              <a:ext uri="{FF2B5EF4-FFF2-40B4-BE49-F238E27FC236}">
                <a16:creationId xmlns:a16="http://schemas.microsoft.com/office/drawing/2014/main" id="{28F41C1B-DF54-48F0-9694-F32B605BB2BA}"/>
              </a:ext>
            </a:extLst>
          </p:cNvPr>
          <p:cNvSpPr/>
          <p:nvPr/>
        </p:nvSpPr>
        <p:spPr>
          <a:xfrm>
            <a:off x="558800" y="5410200"/>
            <a:ext cx="8026400" cy="787400"/>
          </a:xfrm>
          <a:prstGeom prst="roundRect">
            <a:avLst/>
          </a:prstGeom>
          <a:solidFill>
            <a:srgbClr val="0D3B49"/>
          </a:solidFill>
          <a:ln w="12700" cap="flat" cmpd="sng" algn="ctr">
            <a:solidFill>
              <a:srgbClr val="2E63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 name="gold top rule">
            <a:extLst>
              <a:ext uri="{FF2B5EF4-FFF2-40B4-BE49-F238E27FC236}">
                <a16:creationId xmlns:a16="http://schemas.microsoft.com/office/drawing/2014/main" id="{D0FFA7A0-AB82-47D4-AA8B-5E8F882EAA54}"/>
              </a:ext>
            </a:extLst>
          </p:cNvPr>
          <p:cNvSpPr/>
          <p:nvPr/>
        </p:nvSpPr>
        <p:spPr>
          <a:xfrm>
            <a:off x="736600" y="584200"/>
            <a:ext cx="3302000" cy="38100"/>
          </a:xfrm>
          <a:prstGeom prst="rect">
            <a:avLst/>
          </a:prstGeom>
          <a:solidFill>
            <a:srgbClr val="DDBB63"/>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 name="connect kicker">
            <a:extLst>
              <a:ext uri="{FF2B5EF4-FFF2-40B4-BE49-F238E27FC236}">
                <a16:creationId xmlns:a16="http://schemas.microsoft.com/office/drawing/2014/main" id="{0C7D4527-9E82-4019-AE87-FA7D9F0767D4}"/>
              </a:ext>
            </a:extLst>
          </p:cNvPr>
          <p:cNvSpPr txBox="1"/>
          <p:nvPr/>
        </p:nvSpPr>
        <p:spPr>
          <a:xfrm>
            <a:off x="889000" y="1138904"/>
            <a:ext cx="2667000" cy="203200"/>
          </a:xfrm>
          <a:prstGeom prst="rect">
            <a:avLst/>
          </a:prstGeom>
          <a:noFill/>
        </p:spPr>
        <p:txBody>
          <a:bodyPr vertOverflow="overflow" vert="horz" wrap="square" rtlCol="0" anchor="t">
            <a:noAutofit/>
          </a:bodyPr>
          <a:lstStyle/>
          <a:p>
            <a:pPr algn="l"/>
            <a:r>
              <a:rPr lang="en-US" sz="1200" b="1" dirty="0">
                <a:solidFill>
                  <a:srgbClr val="DDBB63"/>
                </a:solidFill>
                <a:latin typeface="Aptos"/>
              </a:rPr>
              <a:t>CONTACT &amp; NEXT STEPS</a:t>
            </a:r>
          </a:p>
        </p:txBody>
      </p:sp>
      <p:sp>
        <p:nvSpPr>
          <p:cNvPr id="7" name="connect title">
            <a:extLst>
              <a:ext uri="{FF2B5EF4-FFF2-40B4-BE49-F238E27FC236}">
                <a16:creationId xmlns:a16="http://schemas.microsoft.com/office/drawing/2014/main" id="{B57B6FFB-6302-4B8D-B1B9-E5A2D3582D8B}"/>
              </a:ext>
            </a:extLst>
          </p:cNvPr>
          <p:cNvSpPr txBox="1"/>
          <p:nvPr/>
        </p:nvSpPr>
        <p:spPr>
          <a:xfrm>
            <a:off x="889000" y="1524000"/>
            <a:ext cx="3302000" cy="635000"/>
          </a:xfrm>
          <a:prstGeom prst="rect">
            <a:avLst/>
          </a:prstGeom>
          <a:noFill/>
        </p:spPr>
        <p:txBody>
          <a:bodyPr vertOverflow="overflow" vert="horz" wrap="square" rtlCol="0" anchor="t">
            <a:noAutofit/>
          </a:bodyPr>
          <a:lstStyle/>
          <a:p>
            <a:pPr algn="l"/>
            <a:r>
              <a:rPr lang="en-US" sz="3100" b="1" dirty="0">
                <a:solidFill>
                  <a:srgbClr val="FFFFFF"/>
                </a:solidFill>
                <a:latin typeface="Georgia"/>
              </a:rPr>
              <a:t>Let’s Connect</a:t>
            </a:r>
          </a:p>
        </p:txBody>
      </p:sp>
      <p:sp>
        <p:nvSpPr>
          <p:cNvPr id="9" name="connect subtitle">
            <a:extLst>
              <a:ext uri="{FF2B5EF4-FFF2-40B4-BE49-F238E27FC236}">
                <a16:creationId xmlns:a16="http://schemas.microsoft.com/office/drawing/2014/main" id="{0F34CD78-BC1B-428B-ACC5-610AEB3E7F46}"/>
              </a:ext>
            </a:extLst>
          </p:cNvPr>
          <p:cNvSpPr txBox="1"/>
          <p:nvPr/>
        </p:nvSpPr>
        <p:spPr>
          <a:xfrm>
            <a:off x="889000" y="2324100"/>
            <a:ext cx="3175000" cy="711200"/>
          </a:xfrm>
          <a:prstGeom prst="rect">
            <a:avLst/>
          </a:prstGeom>
          <a:noFill/>
        </p:spPr>
        <p:txBody>
          <a:bodyPr vertOverflow="overflow" vert="horz" wrap="square" rtlCol="0" anchor="t">
            <a:noAutofit/>
          </a:bodyPr>
          <a:lstStyle/>
          <a:p>
            <a:pPr algn="l"/>
            <a:r>
              <a:rPr lang="en-US" sz="1400" b="1" dirty="0">
                <a:solidFill>
                  <a:srgbClr val="D8EDF3"/>
                </a:solidFill>
                <a:latin typeface="Aptos"/>
              </a:rPr>
              <a:t>Stay connected for dementia education, caregiver support, and compassionate care resources.</a:t>
            </a:r>
          </a:p>
        </p:txBody>
      </p:sp>
      <p:sp>
        <p:nvSpPr>
          <p:cNvPr id="11" name="contact divider">
            <a:extLst>
              <a:ext uri="{FF2B5EF4-FFF2-40B4-BE49-F238E27FC236}">
                <a16:creationId xmlns:a16="http://schemas.microsoft.com/office/drawing/2014/main" id="{EDE6526E-08DC-40FC-8E0A-B5965175C387}"/>
              </a:ext>
            </a:extLst>
          </p:cNvPr>
          <p:cNvSpPr/>
          <p:nvPr/>
        </p:nvSpPr>
        <p:spPr>
          <a:xfrm>
            <a:off x="889000" y="3225800"/>
            <a:ext cx="3200400" cy="15240"/>
          </a:xfrm>
          <a:prstGeom prst="rect">
            <a:avLst/>
          </a:prstGeom>
          <a:solidFill>
            <a:srgbClr val="6EA2B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2" name="phone label">
            <a:extLst>
              <a:ext uri="{FF2B5EF4-FFF2-40B4-BE49-F238E27FC236}">
                <a16:creationId xmlns:a16="http://schemas.microsoft.com/office/drawing/2014/main" id="{2B01C6D0-2039-47C7-B802-FAFC9963F0B3}"/>
              </a:ext>
            </a:extLst>
          </p:cNvPr>
          <p:cNvSpPr txBox="1"/>
          <p:nvPr/>
        </p:nvSpPr>
        <p:spPr>
          <a:xfrm>
            <a:off x="830008" y="3467100"/>
            <a:ext cx="1016000" cy="152400"/>
          </a:xfrm>
          <a:prstGeom prst="rect">
            <a:avLst/>
          </a:prstGeom>
          <a:noFill/>
        </p:spPr>
        <p:txBody>
          <a:bodyPr vertOverflow="overflow" vert="horz" wrap="square" rtlCol="0" anchor="t">
            <a:noAutofit/>
          </a:bodyPr>
          <a:lstStyle/>
          <a:p>
            <a:pPr algn="l"/>
            <a:r>
              <a:rPr lang="en-US" sz="1200" b="1" dirty="0">
                <a:solidFill>
                  <a:srgbClr val="DDBB63"/>
                </a:solidFill>
                <a:latin typeface="Aptos"/>
              </a:rPr>
              <a:t>PHONE</a:t>
            </a:r>
          </a:p>
        </p:txBody>
      </p:sp>
      <p:sp>
        <p:nvSpPr>
          <p:cNvPr id="13" name="phone value">
            <a:extLst>
              <a:ext uri="{FF2B5EF4-FFF2-40B4-BE49-F238E27FC236}">
                <a16:creationId xmlns:a16="http://schemas.microsoft.com/office/drawing/2014/main" id="{FD63D188-7281-43E0-AAF7-993E8E89DE80}"/>
              </a:ext>
            </a:extLst>
          </p:cNvPr>
          <p:cNvSpPr txBox="1"/>
          <p:nvPr/>
        </p:nvSpPr>
        <p:spPr>
          <a:xfrm>
            <a:off x="830008" y="3657600"/>
            <a:ext cx="2921000" cy="279400"/>
          </a:xfrm>
          <a:prstGeom prst="rect">
            <a:avLst/>
          </a:prstGeom>
          <a:noFill/>
        </p:spPr>
        <p:txBody>
          <a:bodyPr vertOverflow="overflow" vert="horz" wrap="square" rtlCol="0" anchor="t">
            <a:noAutofit/>
          </a:bodyPr>
          <a:lstStyle/>
          <a:p>
            <a:pPr algn="l"/>
            <a:r>
              <a:rPr lang="en-US" b="1" dirty="0">
                <a:solidFill>
                  <a:srgbClr val="FFFFFF"/>
                </a:solidFill>
                <a:latin typeface="Aptos"/>
              </a:rPr>
              <a:t>913-485-2337 (Text first)</a:t>
            </a:r>
          </a:p>
        </p:txBody>
      </p:sp>
      <p:sp>
        <p:nvSpPr>
          <p:cNvPr id="14" name="email label">
            <a:extLst>
              <a:ext uri="{FF2B5EF4-FFF2-40B4-BE49-F238E27FC236}">
                <a16:creationId xmlns:a16="http://schemas.microsoft.com/office/drawing/2014/main" id="{BCF252B7-8CF5-47E5-88A0-3B0742ACF780}"/>
              </a:ext>
            </a:extLst>
          </p:cNvPr>
          <p:cNvSpPr txBox="1"/>
          <p:nvPr/>
        </p:nvSpPr>
        <p:spPr>
          <a:xfrm>
            <a:off x="830008" y="4140200"/>
            <a:ext cx="1016000" cy="152400"/>
          </a:xfrm>
          <a:prstGeom prst="rect">
            <a:avLst/>
          </a:prstGeom>
          <a:noFill/>
        </p:spPr>
        <p:txBody>
          <a:bodyPr vertOverflow="overflow" vert="horz" wrap="square" rtlCol="0" anchor="t">
            <a:noAutofit/>
          </a:bodyPr>
          <a:lstStyle/>
          <a:p>
            <a:pPr algn="l"/>
            <a:r>
              <a:rPr lang="en-US" sz="1200" b="1" dirty="0">
                <a:solidFill>
                  <a:srgbClr val="DDBB63"/>
                </a:solidFill>
                <a:latin typeface="Aptos"/>
              </a:rPr>
              <a:t>EMAIL</a:t>
            </a:r>
          </a:p>
        </p:txBody>
      </p:sp>
      <p:sp>
        <p:nvSpPr>
          <p:cNvPr id="15" name="email value">
            <a:extLst>
              <a:ext uri="{FF2B5EF4-FFF2-40B4-BE49-F238E27FC236}">
                <a16:creationId xmlns:a16="http://schemas.microsoft.com/office/drawing/2014/main" id="{50C00C8B-CB72-4C45-92B7-368E18EA9E09}"/>
              </a:ext>
            </a:extLst>
          </p:cNvPr>
          <p:cNvSpPr txBox="1"/>
          <p:nvPr/>
        </p:nvSpPr>
        <p:spPr>
          <a:xfrm>
            <a:off x="830008" y="4330700"/>
            <a:ext cx="3977968" cy="233680"/>
          </a:xfrm>
          <a:prstGeom prst="rect">
            <a:avLst/>
          </a:prstGeom>
          <a:noFill/>
        </p:spPr>
        <p:txBody>
          <a:bodyPr vertOverflow="overflow" vert="horz" wrap="square" rtlCol="0" anchor="t">
            <a:noAutofit/>
          </a:bodyPr>
          <a:lstStyle/>
          <a:p>
            <a:pPr algn="l"/>
            <a:r>
              <a:rPr lang="en-US" b="1" dirty="0">
                <a:solidFill>
                  <a:srgbClr val="FFFFFF"/>
                </a:solidFill>
                <a:latin typeface="Aptos"/>
              </a:rPr>
              <a:t>chasity@mindfulconnectionus.com</a:t>
            </a:r>
          </a:p>
        </p:txBody>
      </p:sp>
      <p:sp>
        <p:nvSpPr>
          <p:cNvPr id="20" name="bottom band label">
            <a:extLst>
              <a:ext uri="{FF2B5EF4-FFF2-40B4-BE49-F238E27FC236}">
                <a16:creationId xmlns:a16="http://schemas.microsoft.com/office/drawing/2014/main" id="{9A145802-E15F-45A5-BA62-C266335DC5B5}"/>
              </a:ext>
            </a:extLst>
          </p:cNvPr>
          <p:cNvSpPr txBox="1"/>
          <p:nvPr/>
        </p:nvSpPr>
        <p:spPr>
          <a:xfrm>
            <a:off x="1016000" y="5495416"/>
            <a:ext cx="2159000" cy="203200"/>
          </a:xfrm>
          <a:prstGeom prst="rect">
            <a:avLst/>
          </a:prstGeom>
          <a:noFill/>
        </p:spPr>
        <p:txBody>
          <a:bodyPr vertOverflow="overflow" vert="horz" wrap="square" rtlCol="0" anchor="t">
            <a:noAutofit/>
          </a:bodyPr>
          <a:lstStyle/>
          <a:p>
            <a:pPr algn="l"/>
            <a:r>
              <a:rPr lang="en-US" sz="1400" b="1" dirty="0">
                <a:solidFill>
                  <a:srgbClr val="FFFFFF"/>
                </a:solidFill>
                <a:latin typeface="Aptos"/>
              </a:rPr>
              <a:t>Mindful Connection</a:t>
            </a:r>
          </a:p>
        </p:txBody>
      </p:sp>
      <p:sp>
        <p:nvSpPr>
          <p:cNvPr id="21" name="bottom band text">
            <a:extLst>
              <a:ext uri="{FF2B5EF4-FFF2-40B4-BE49-F238E27FC236}">
                <a16:creationId xmlns:a16="http://schemas.microsoft.com/office/drawing/2014/main" id="{21981C98-61CE-4C3A-8E75-5CA9C8B55F94}"/>
              </a:ext>
            </a:extLst>
          </p:cNvPr>
          <p:cNvSpPr txBox="1"/>
          <p:nvPr/>
        </p:nvSpPr>
        <p:spPr>
          <a:xfrm>
            <a:off x="1016000" y="5734668"/>
            <a:ext cx="4191000" cy="190500"/>
          </a:xfrm>
          <a:prstGeom prst="rect">
            <a:avLst/>
          </a:prstGeom>
          <a:noFill/>
        </p:spPr>
        <p:txBody>
          <a:bodyPr vertOverflow="overflow" vert="horz" wrap="square" rtlCol="0" anchor="t">
            <a:noAutofit/>
          </a:bodyPr>
          <a:lstStyle/>
          <a:p>
            <a:pPr algn="l"/>
            <a:r>
              <a:rPr lang="en-US" sz="1200" dirty="0">
                <a:solidFill>
                  <a:srgbClr val="D8EDF3"/>
                </a:solidFill>
                <a:latin typeface="Aptos"/>
              </a:rPr>
              <a:t>Thank you for staying connected — use the QR code for social links and follow-up resources.</a:t>
            </a:r>
          </a:p>
        </p:txBody>
      </p:sp>
      <p:sp>
        <p:nvSpPr>
          <p:cNvPr id="22" name="bottom gold accent">
            <a:extLst>
              <a:ext uri="{FF2B5EF4-FFF2-40B4-BE49-F238E27FC236}">
                <a16:creationId xmlns:a16="http://schemas.microsoft.com/office/drawing/2014/main" id="{946A313B-EC7F-4E09-92F1-25F393567929}"/>
              </a:ext>
            </a:extLst>
          </p:cNvPr>
          <p:cNvSpPr/>
          <p:nvPr/>
        </p:nvSpPr>
        <p:spPr>
          <a:xfrm>
            <a:off x="787400" y="5613400"/>
            <a:ext cx="50800" cy="381000"/>
          </a:xfrm>
          <a:prstGeom prst="roundRect">
            <a:avLst/>
          </a:prstGeom>
          <a:solidFill>
            <a:srgbClr val="DDBB63"/>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pic>
        <p:nvPicPr>
          <p:cNvPr id="3" name="Picture 2">
            <a:extLst>
              <a:ext uri="{FF2B5EF4-FFF2-40B4-BE49-F238E27FC236}">
                <a16:creationId xmlns:a16="http://schemas.microsoft.com/office/drawing/2014/main" id="{B2878D4E-D6D5-7709-72A0-3160AA27D078}"/>
              </a:ext>
            </a:extLst>
          </p:cNvPr>
          <p:cNvPicPr>
            <a:picLocks noChangeAspect="1"/>
          </p:cNvPicPr>
          <p:nvPr/>
        </p:nvPicPr>
        <p:blipFill>
          <a:blip r:embed="rId4"/>
          <a:stretch>
            <a:fillRect/>
          </a:stretch>
        </p:blipFill>
        <p:spPr>
          <a:xfrm>
            <a:off x="4978400" y="736600"/>
            <a:ext cx="3581400" cy="4495800"/>
          </a:xfrm>
          <a:prstGeom prst="rect">
            <a:avLst/>
          </a:prstGeom>
        </p:spPr>
      </p:pic>
      <p:sp>
        <p:nvSpPr>
          <p:cNvPr id="16" name="qr callout panel">
            <a:extLst>
              <a:ext uri="{FF2B5EF4-FFF2-40B4-BE49-F238E27FC236}">
                <a16:creationId xmlns:a16="http://schemas.microsoft.com/office/drawing/2014/main" id="{051167D8-B25C-445B-B775-18BD5F95193E}"/>
              </a:ext>
            </a:extLst>
          </p:cNvPr>
          <p:cNvSpPr/>
          <p:nvPr/>
        </p:nvSpPr>
        <p:spPr>
          <a:xfrm>
            <a:off x="5994400" y="5549900"/>
            <a:ext cx="2413000" cy="558800"/>
          </a:xfrm>
          <a:prstGeom prst="roundRect">
            <a:avLst/>
          </a:prstGeom>
          <a:solidFill>
            <a:srgbClr val="062635"/>
          </a:solidFill>
          <a:ln w="12700" cap="flat" cmpd="sng" algn="ctr">
            <a:solidFill>
              <a:srgbClr val="DDBB63"/>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 name="qr callout label">
            <a:extLst>
              <a:ext uri="{FF2B5EF4-FFF2-40B4-BE49-F238E27FC236}">
                <a16:creationId xmlns:a16="http://schemas.microsoft.com/office/drawing/2014/main" id="{1E7C918B-FE75-4F9A-B028-ADBFCE81F243}"/>
              </a:ext>
            </a:extLst>
          </p:cNvPr>
          <p:cNvSpPr txBox="1"/>
          <p:nvPr/>
        </p:nvSpPr>
        <p:spPr>
          <a:xfrm>
            <a:off x="6197600" y="5548264"/>
            <a:ext cx="1752600" cy="127000"/>
          </a:xfrm>
          <a:prstGeom prst="rect">
            <a:avLst/>
          </a:prstGeom>
          <a:noFill/>
        </p:spPr>
        <p:txBody>
          <a:bodyPr vertOverflow="overflow" vert="horz" wrap="square" rtlCol="0" anchor="t">
            <a:noAutofit/>
          </a:bodyPr>
          <a:lstStyle/>
          <a:p>
            <a:pPr algn="l"/>
            <a:r>
              <a:rPr lang="en-US" sz="1200" b="1" dirty="0">
                <a:solidFill>
                  <a:srgbClr val="DDBB63"/>
                </a:solidFill>
                <a:latin typeface="Aptos"/>
              </a:rPr>
              <a:t>SCAN THE QR CODE</a:t>
            </a:r>
          </a:p>
        </p:txBody>
      </p:sp>
      <p:sp>
        <p:nvSpPr>
          <p:cNvPr id="18" name="qr callout text">
            <a:extLst>
              <a:ext uri="{FF2B5EF4-FFF2-40B4-BE49-F238E27FC236}">
                <a16:creationId xmlns:a16="http://schemas.microsoft.com/office/drawing/2014/main" id="{23357202-4C8A-4B14-AA56-D218F3FC9D26}"/>
              </a:ext>
            </a:extLst>
          </p:cNvPr>
          <p:cNvSpPr txBox="1"/>
          <p:nvPr/>
        </p:nvSpPr>
        <p:spPr>
          <a:xfrm>
            <a:off x="6197600" y="5698616"/>
            <a:ext cx="1752600" cy="222044"/>
          </a:xfrm>
          <a:prstGeom prst="rect">
            <a:avLst/>
          </a:prstGeom>
          <a:noFill/>
        </p:spPr>
        <p:txBody>
          <a:bodyPr vertOverflow="overflow" vert="horz" wrap="square" rtlCol="0" anchor="t">
            <a:noAutofit/>
          </a:bodyPr>
          <a:lstStyle/>
          <a:p>
            <a:pPr algn="l"/>
            <a:r>
              <a:rPr lang="en-US" sz="1200" b="1" dirty="0">
                <a:solidFill>
                  <a:srgbClr val="FFFFFF"/>
                </a:solidFill>
                <a:latin typeface="Aptos"/>
              </a:rPr>
              <a:t>Follow, connect, or share resources.</a:t>
            </a:r>
          </a:p>
        </p:txBody>
      </p:sp>
    </p:spTree>
    <p:extLst>
      <p:ext uri="{BB962C8B-B14F-4D97-AF65-F5344CB8AC3E}">
        <p14:creationId xmlns:p14="http://schemas.microsoft.com/office/powerpoint/2010/main" val="60738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op accent rule">
            <a:extLst>
              <a:ext uri="{FF2B5EF4-FFF2-40B4-BE49-F238E27FC236}">
                <a16:creationId xmlns:a16="http://schemas.microsoft.com/office/drawing/2014/main" id="{9931E420-CE68-4E60-8BCD-3076C84B7468}"/>
              </a:ext>
            </a:extLst>
          </p:cNvPr>
          <p:cNvSpPr/>
          <p:nvPr/>
        </p:nvSpPr>
        <p:spPr>
          <a:xfrm>
            <a:off x="685800" y="558800"/>
            <a:ext cx="914400" cy="50800"/>
          </a:xfrm>
          <a:prstGeom prst="rect">
            <a:avLst/>
          </a:prstGeom>
          <a:solidFill>
            <a:srgbClr val="D8B46A"/>
          </a:solidFill>
          <a:ln w="10160" cap="flat" cmpd="sng" algn="ctr">
            <a:solidFill>
              <a:srgbClr val="D8B4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 name="Closing kicker">
            <a:extLst>
              <a:ext uri="{FF2B5EF4-FFF2-40B4-BE49-F238E27FC236}">
                <a16:creationId xmlns:a16="http://schemas.microsoft.com/office/drawing/2014/main" id="{7DDA9AAE-1E72-42AB-BC2C-67CD8E7C2B1E}"/>
              </a:ext>
            </a:extLst>
          </p:cNvPr>
          <p:cNvSpPr txBox="1"/>
          <p:nvPr/>
        </p:nvSpPr>
        <p:spPr>
          <a:xfrm>
            <a:off x="685800" y="711200"/>
            <a:ext cx="2794000" cy="203200"/>
          </a:xfrm>
          <a:prstGeom prst="rect">
            <a:avLst/>
          </a:prstGeom>
          <a:noFill/>
        </p:spPr>
        <p:txBody>
          <a:bodyPr vertOverflow="overflow" vert="horz" wrap="square" rtlCol="0" anchor="t">
            <a:noAutofit/>
          </a:bodyPr>
          <a:lstStyle/>
          <a:p>
            <a:pPr algn="l"/>
            <a:r>
              <a:rPr lang="en-US" sz="1000" b="1" dirty="0">
                <a:solidFill>
                  <a:srgbClr val="7FB1CA"/>
                </a:solidFill>
                <a:latin typeface="Aptos"/>
              </a:rPr>
              <a:t>CLOSING REFLECTION</a:t>
            </a:r>
          </a:p>
        </p:txBody>
      </p:sp>
      <p:sp>
        <p:nvSpPr>
          <p:cNvPr id="9" name="Thank you title">
            <a:extLst>
              <a:ext uri="{FF2B5EF4-FFF2-40B4-BE49-F238E27FC236}">
                <a16:creationId xmlns:a16="http://schemas.microsoft.com/office/drawing/2014/main" id="{5877293E-426F-4CCF-869E-6C958744F194}"/>
              </a:ext>
            </a:extLst>
          </p:cNvPr>
          <p:cNvSpPr txBox="1"/>
          <p:nvPr/>
        </p:nvSpPr>
        <p:spPr>
          <a:xfrm>
            <a:off x="685800" y="1168400"/>
            <a:ext cx="5461000" cy="736600"/>
          </a:xfrm>
          <a:prstGeom prst="rect">
            <a:avLst/>
          </a:prstGeom>
          <a:noFill/>
        </p:spPr>
        <p:txBody>
          <a:bodyPr vertOverflow="overflow" vert="horz" wrap="square" rtlCol="0" anchor="t">
            <a:normAutofit/>
          </a:bodyPr>
          <a:lstStyle/>
          <a:p>
            <a:pPr algn="l"/>
            <a:r>
              <a:rPr lang="en-US" sz="3400" b="1">
                <a:solidFill>
                  <a:srgbClr val="F7FBFF"/>
                </a:solidFill>
                <a:latin typeface="Georgia"/>
              </a:rPr>
              <a:t>THANK YOU</a:t>
            </a:r>
          </a:p>
        </p:txBody>
      </p:sp>
      <p:sp>
        <p:nvSpPr>
          <p:cNvPr id="10" name="Thank you subtitle">
            <a:extLst>
              <a:ext uri="{FF2B5EF4-FFF2-40B4-BE49-F238E27FC236}">
                <a16:creationId xmlns:a16="http://schemas.microsoft.com/office/drawing/2014/main" id="{40F867F3-7607-4FAE-9055-A7282429D190}"/>
              </a:ext>
            </a:extLst>
          </p:cNvPr>
          <p:cNvSpPr txBox="1"/>
          <p:nvPr/>
        </p:nvSpPr>
        <p:spPr>
          <a:xfrm>
            <a:off x="736600" y="1955800"/>
            <a:ext cx="6540500" cy="457200"/>
          </a:xfrm>
          <a:prstGeom prst="rect">
            <a:avLst/>
          </a:prstGeom>
          <a:noFill/>
        </p:spPr>
        <p:txBody>
          <a:bodyPr vertOverflow="overflow" vert="horz" wrap="square" rtlCol="0" anchor="t">
            <a:normAutofit/>
          </a:bodyPr>
          <a:lstStyle/>
          <a:p>
            <a:pPr algn="l"/>
            <a:r>
              <a:rPr lang="en-US" sz="1700">
                <a:solidFill>
                  <a:srgbClr val="D8E7EF"/>
                </a:solidFill>
                <a:latin typeface="Aptos"/>
              </a:rPr>
              <a:t>For families navigating dementia.</a:t>
            </a:r>
          </a:p>
        </p:txBody>
      </p:sp>
      <p:sp>
        <p:nvSpPr>
          <p:cNvPr id="11" name="Conversation panel">
            <a:extLst>
              <a:ext uri="{FF2B5EF4-FFF2-40B4-BE49-F238E27FC236}">
                <a16:creationId xmlns:a16="http://schemas.microsoft.com/office/drawing/2014/main" id="{3ADDBBC9-BA03-48BD-8DE7-28CF8F375ADA}"/>
              </a:ext>
            </a:extLst>
          </p:cNvPr>
          <p:cNvSpPr/>
          <p:nvPr/>
        </p:nvSpPr>
        <p:spPr>
          <a:xfrm>
            <a:off x="5689600" y="1092200"/>
            <a:ext cx="2768600" cy="2844800"/>
          </a:xfrm>
          <a:prstGeom prst="roundRect">
            <a:avLst/>
          </a:prstGeom>
          <a:solidFill>
            <a:srgbClr val="123A4B"/>
          </a:solidFill>
          <a:ln w="10160" cap="flat" cmpd="sng" algn="ctr">
            <a:solidFill>
              <a:srgbClr val="345E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2" name="Conversation label">
            <a:extLst>
              <a:ext uri="{FF2B5EF4-FFF2-40B4-BE49-F238E27FC236}">
                <a16:creationId xmlns:a16="http://schemas.microsoft.com/office/drawing/2014/main" id="{40E8465A-28BC-46BC-BA26-948E7DC708D1}"/>
              </a:ext>
            </a:extLst>
          </p:cNvPr>
          <p:cNvSpPr txBox="1"/>
          <p:nvPr/>
        </p:nvSpPr>
        <p:spPr>
          <a:xfrm>
            <a:off x="5994400" y="1447800"/>
            <a:ext cx="2159000" cy="685800"/>
          </a:xfrm>
          <a:prstGeom prst="rect">
            <a:avLst/>
          </a:prstGeom>
          <a:noFill/>
        </p:spPr>
        <p:txBody>
          <a:bodyPr vertOverflow="overflow" vert="horz" wrap="square" rtlCol="0" anchor="t">
            <a:normAutofit fontScale="85000" lnSpcReduction="10000"/>
          </a:bodyPr>
          <a:lstStyle/>
          <a:p>
            <a:pPr algn="l"/>
            <a:r>
              <a:rPr lang="en-US" sz="2000" b="1" dirty="0">
                <a:solidFill>
                  <a:srgbClr val="F7FBFF"/>
                </a:solidFill>
                <a:latin typeface="Georgia"/>
              </a:rPr>
              <a:t>QUESTIONS &amp;
CONVERSATION</a:t>
            </a:r>
          </a:p>
        </p:txBody>
      </p:sp>
      <p:sp>
        <p:nvSpPr>
          <p:cNvPr id="13" name="Conversation divider">
            <a:extLst>
              <a:ext uri="{FF2B5EF4-FFF2-40B4-BE49-F238E27FC236}">
                <a16:creationId xmlns:a16="http://schemas.microsoft.com/office/drawing/2014/main" id="{88DF016E-1643-4C61-A692-05C2F6DAD156}"/>
              </a:ext>
            </a:extLst>
          </p:cNvPr>
          <p:cNvSpPr/>
          <p:nvPr/>
        </p:nvSpPr>
        <p:spPr>
          <a:xfrm>
            <a:off x="5994400" y="2336800"/>
            <a:ext cx="1854200" cy="19050"/>
          </a:xfrm>
          <a:prstGeom prst="rect">
            <a:avLst/>
          </a:prstGeom>
          <a:solidFill>
            <a:srgbClr val="D8B46A"/>
          </a:solidFill>
          <a:ln w="10160" cap="flat" cmpd="sng" algn="ctr">
            <a:solidFill>
              <a:srgbClr val="D8B4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4" name="Conversation prompt">
            <a:extLst>
              <a:ext uri="{FF2B5EF4-FFF2-40B4-BE49-F238E27FC236}">
                <a16:creationId xmlns:a16="http://schemas.microsoft.com/office/drawing/2014/main" id="{312C0989-EF02-42E7-8723-E598155582D0}"/>
              </a:ext>
            </a:extLst>
          </p:cNvPr>
          <p:cNvSpPr txBox="1"/>
          <p:nvPr/>
        </p:nvSpPr>
        <p:spPr>
          <a:xfrm>
            <a:off x="5994400" y="2603500"/>
            <a:ext cx="1955800" cy="787400"/>
          </a:xfrm>
          <a:prstGeom prst="rect">
            <a:avLst/>
          </a:prstGeom>
          <a:noFill/>
        </p:spPr>
        <p:txBody>
          <a:bodyPr vertOverflow="overflow" vert="horz" wrap="square" rtlCol="0" anchor="t">
            <a:normAutofit lnSpcReduction="10000"/>
          </a:bodyPr>
          <a:lstStyle/>
          <a:p>
            <a:pPr algn="l"/>
            <a:r>
              <a:rPr lang="en-US" sz="1200" dirty="0">
                <a:solidFill>
                  <a:srgbClr val="D8E7EF"/>
                </a:solidFill>
                <a:latin typeface="Aptos"/>
              </a:rPr>
              <a:t>What questions, concerns, or next steps would be helpful to talk through together?</a:t>
            </a:r>
          </a:p>
        </p:txBody>
      </p:sp>
      <p:sp>
        <p:nvSpPr>
          <p:cNvPr id="15" name="Verse panel">
            <a:extLst>
              <a:ext uri="{FF2B5EF4-FFF2-40B4-BE49-F238E27FC236}">
                <a16:creationId xmlns:a16="http://schemas.microsoft.com/office/drawing/2014/main" id="{A2A2066F-C49A-40E1-A55D-2F24D97F653C}"/>
              </a:ext>
            </a:extLst>
          </p:cNvPr>
          <p:cNvSpPr/>
          <p:nvPr/>
        </p:nvSpPr>
        <p:spPr>
          <a:xfrm>
            <a:off x="685800" y="3225800"/>
            <a:ext cx="4572000" cy="1549400"/>
          </a:xfrm>
          <a:prstGeom prst="roundRect">
            <a:avLst/>
          </a:prstGeom>
          <a:solidFill>
            <a:srgbClr val="0A2635"/>
          </a:solidFill>
          <a:ln w="10160" cap="flat" cmpd="sng" algn="ctr">
            <a:solidFill>
              <a:srgbClr val="345E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 name="Verse accent">
            <a:extLst>
              <a:ext uri="{FF2B5EF4-FFF2-40B4-BE49-F238E27FC236}">
                <a16:creationId xmlns:a16="http://schemas.microsoft.com/office/drawing/2014/main" id="{8468CC77-28A0-47F2-9A8A-B5F6685AAC5D}"/>
              </a:ext>
            </a:extLst>
          </p:cNvPr>
          <p:cNvSpPr/>
          <p:nvPr/>
        </p:nvSpPr>
        <p:spPr>
          <a:xfrm>
            <a:off x="685800" y="3225800"/>
            <a:ext cx="88900" cy="1549400"/>
          </a:xfrm>
          <a:prstGeom prst="rect">
            <a:avLst/>
          </a:prstGeom>
          <a:solidFill>
            <a:srgbClr val="D8B46A"/>
          </a:solidFill>
          <a:ln w="10160" cap="flat" cmpd="sng" algn="ctr">
            <a:solidFill>
              <a:srgbClr val="D8B4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 name="Verse heart icon">
            <a:extLst>
              <a:ext uri="{FF2B5EF4-FFF2-40B4-BE49-F238E27FC236}">
                <a16:creationId xmlns:a16="http://schemas.microsoft.com/office/drawing/2014/main" id="{552F75A2-5A2F-494C-BEA1-0C383BE15D79}"/>
              </a:ext>
            </a:extLst>
          </p:cNvPr>
          <p:cNvSpPr/>
          <p:nvPr/>
        </p:nvSpPr>
        <p:spPr>
          <a:xfrm>
            <a:off x="1066800" y="3657600"/>
            <a:ext cx="406400" cy="381000"/>
          </a:xfrm>
          <a:prstGeom prst="heart">
            <a:avLst/>
          </a:prstGeom>
          <a:solidFill>
            <a:srgbClr val="D8B46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 name="Verse quote">
            <a:extLst>
              <a:ext uri="{FF2B5EF4-FFF2-40B4-BE49-F238E27FC236}">
                <a16:creationId xmlns:a16="http://schemas.microsoft.com/office/drawing/2014/main" id="{9AC2EC35-0733-4FFB-A9AE-F2AAD9087719}"/>
              </a:ext>
            </a:extLst>
          </p:cNvPr>
          <p:cNvSpPr txBox="1"/>
          <p:nvPr/>
        </p:nvSpPr>
        <p:spPr>
          <a:xfrm>
            <a:off x="1701800" y="3530600"/>
            <a:ext cx="3048000" cy="431800"/>
          </a:xfrm>
          <a:prstGeom prst="rect">
            <a:avLst/>
          </a:prstGeom>
          <a:noFill/>
        </p:spPr>
        <p:txBody>
          <a:bodyPr vertOverflow="overflow" vert="horz" wrap="square" rtlCol="0" anchor="t">
            <a:normAutofit fontScale="85000" lnSpcReduction="20000"/>
          </a:bodyPr>
          <a:lstStyle/>
          <a:p>
            <a:pPr algn="l"/>
            <a:r>
              <a:rPr lang="en-US" sz="1580" b="1" dirty="0">
                <a:solidFill>
                  <a:srgbClr val="F7FBFF"/>
                </a:solidFill>
                <a:latin typeface="Georgia"/>
              </a:rPr>
              <a:t>“The Lord is near to the brokenhearted.”</a:t>
            </a:r>
          </a:p>
        </p:txBody>
      </p:sp>
      <p:sp>
        <p:nvSpPr>
          <p:cNvPr id="19" name="Verse reference">
            <a:extLst>
              <a:ext uri="{FF2B5EF4-FFF2-40B4-BE49-F238E27FC236}">
                <a16:creationId xmlns:a16="http://schemas.microsoft.com/office/drawing/2014/main" id="{805CC72B-AFF6-46DD-93FA-D35520DBB5AD}"/>
              </a:ext>
            </a:extLst>
          </p:cNvPr>
          <p:cNvSpPr txBox="1"/>
          <p:nvPr/>
        </p:nvSpPr>
        <p:spPr>
          <a:xfrm>
            <a:off x="1701800" y="4076700"/>
            <a:ext cx="2413000" cy="279400"/>
          </a:xfrm>
          <a:prstGeom prst="rect">
            <a:avLst/>
          </a:prstGeom>
          <a:noFill/>
        </p:spPr>
        <p:txBody>
          <a:bodyPr vertOverflow="overflow" vert="horz" wrap="square" rtlCol="0" anchor="t">
            <a:normAutofit lnSpcReduction="10000"/>
          </a:bodyPr>
          <a:lstStyle/>
          <a:p>
            <a:pPr algn="l"/>
            <a:r>
              <a:rPr lang="en-US" sz="1350" dirty="0">
                <a:solidFill>
                  <a:srgbClr val="D8E7EF"/>
                </a:solidFill>
                <a:latin typeface="Aptos"/>
              </a:rPr>
              <a:t>Psalm 34:18</a:t>
            </a:r>
          </a:p>
        </p:txBody>
      </p:sp>
      <p:sp>
        <p:nvSpPr>
          <p:cNvPr id="20" name="Bottom action band">
            <a:extLst>
              <a:ext uri="{FF2B5EF4-FFF2-40B4-BE49-F238E27FC236}">
                <a16:creationId xmlns:a16="http://schemas.microsoft.com/office/drawing/2014/main" id="{904545AC-D34C-4715-87BA-FD47DAA35B27}"/>
              </a:ext>
            </a:extLst>
          </p:cNvPr>
          <p:cNvSpPr/>
          <p:nvPr/>
        </p:nvSpPr>
        <p:spPr>
          <a:xfrm>
            <a:off x="685800" y="5257800"/>
            <a:ext cx="7772400" cy="558800"/>
          </a:xfrm>
          <a:prstGeom prst="roundRect">
            <a:avLst/>
          </a:prstGeom>
          <a:solidFill>
            <a:srgbClr val="123A4B"/>
          </a:solidFill>
          <a:ln w="10160" cap="flat" cmpd="sng" algn="ctr">
            <a:solidFill>
              <a:srgbClr val="345E6E"/>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 name="Bottom action text">
            <a:extLst>
              <a:ext uri="{FF2B5EF4-FFF2-40B4-BE49-F238E27FC236}">
                <a16:creationId xmlns:a16="http://schemas.microsoft.com/office/drawing/2014/main" id="{6BDDD20D-6446-47FA-B219-175A0D78AD99}"/>
              </a:ext>
            </a:extLst>
          </p:cNvPr>
          <p:cNvSpPr txBox="1"/>
          <p:nvPr/>
        </p:nvSpPr>
        <p:spPr>
          <a:xfrm>
            <a:off x="914400" y="5422900"/>
            <a:ext cx="5334000" cy="228600"/>
          </a:xfrm>
          <a:prstGeom prst="rect">
            <a:avLst/>
          </a:prstGeom>
          <a:noFill/>
        </p:spPr>
        <p:txBody>
          <a:bodyPr vertOverflow="overflow" vert="horz" wrap="square" rtlCol="0" anchor="t">
            <a:noAutofit/>
          </a:bodyPr>
          <a:lstStyle/>
          <a:p>
            <a:pPr algn="l"/>
            <a:r>
              <a:rPr lang="en-US" sz="1200" dirty="0">
                <a:solidFill>
                  <a:srgbClr val="D8E7EF"/>
                </a:solidFill>
                <a:latin typeface="Aptos"/>
              </a:rPr>
              <a:t>Thank you for learning, listening, and supporting families with compassion.</a:t>
            </a:r>
          </a:p>
        </p:txBody>
      </p:sp>
      <p:sp>
        <p:nvSpPr>
          <p:cNvPr id="22" name="Bottom action tag">
            <a:extLst>
              <a:ext uri="{FF2B5EF4-FFF2-40B4-BE49-F238E27FC236}">
                <a16:creationId xmlns:a16="http://schemas.microsoft.com/office/drawing/2014/main" id="{FCCA1C45-E634-47F8-9655-E5BB18A8488B}"/>
              </a:ext>
            </a:extLst>
          </p:cNvPr>
          <p:cNvSpPr txBox="1"/>
          <p:nvPr/>
        </p:nvSpPr>
        <p:spPr>
          <a:xfrm>
            <a:off x="6781800" y="5435600"/>
            <a:ext cx="1333500" cy="177800"/>
          </a:xfrm>
          <a:prstGeom prst="rect">
            <a:avLst/>
          </a:prstGeom>
          <a:noFill/>
        </p:spPr>
        <p:txBody>
          <a:bodyPr vertOverflow="overflow" vert="horz" wrap="square" rtlCol="0" anchor="t">
            <a:noAutofit/>
          </a:bodyPr>
          <a:lstStyle/>
          <a:p>
            <a:pPr algn="l"/>
            <a:r>
              <a:rPr lang="en-US" sz="1000" b="1" dirty="0">
                <a:solidFill>
                  <a:srgbClr val="D8B46A"/>
                </a:solidFill>
                <a:latin typeface="Aptos"/>
              </a:rPr>
              <a:t>OPEN DISCUSSION</a:t>
            </a:r>
          </a:p>
        </p:txBody>
      </p:sp>
      <p:sp>
        <p:nvSpPr>
          <p:cNvPr id="23" name="Footer rule">
            <a:extLst>
              <a:ext uri="{FF2B5EF4-FFF2-40B4-BE49-F238E27FC236}">
                <a16:creationId xmlns:a16="http://schemas.microsoft.com/office/drawing/2014/main" id="{DE1DAC84-337A-44A7-92F0-671E3DCC4875}"/>
              </a:ext>
            </a:extLst>
          </p:cNvPr>
          <p:cNvSpPr/>
          <p:nvPr/>
        </p:nvSpPr>
        <p:spPr>
          <a:xfrm>
            <a:off x="685800" y="6248400"/>
            <a:ext cx="7772400" cy="13970"/>
          </a:xfrm>
          <a:prstGeom prst="rect">
            <a:avLst/>
          </a:prstGeom>
          <a:solidFill>
            <a:srgbClr val="D8B46A"/>
          </a:solidFill>
          <a:ln w="10160" cap="flat" cmpd="sng" algn="ctr">
            <a:solidFill>
              <a:srgbClr val="D8B4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4" name="Footer note">
            <a:extLst>
              <a:ext uri="{FF2B5EF4-FFF2-40B4-BE49-F238E27FC236}">
                <a16:creationId xmlns:a16="http://schemas.microsoft.com/office/drawing/2014/main" id="{910B2146-D11F-44C4-9939-7E7A7AF256E4}"/>
              </a:ext>
            </a:extLst>
          </p:cNvPr>
          <p:cNvSpPr txBox="1"/>
          <p:nvPr/>
        </p:nvSpPr>
        <p:spPr>
          <a:xfrm>
            <a:off x="685800" y="6426200"/>
            <a:ext cx="7772400" cy="152400"/>
          </a:xfrm>
          <a:prstGeom prst="rect">
            <a:avLst/>
          </a:prstGeom>
          <a:noFill/>
        </p:spPr>
        <p:txBody>
          <a:bodyPr vertOverflow="overflow" vert="horz" wrap="square" rtlCol="0" anchor="t">
            <a:normAutofit fontScale="32500" lnSpcReduction="20000"/>
          </a:bodyPr>
          <a:lstStyle/>
          <a:p>
            <a:pPr algn="l"/>
            <a:r>
              <a:rPr lang="en-US" sz="1200">
                <a:solidFill>
                  <a:srgbClr val="B8CCD6"/>
                </a:solidFill>
                <a:latin typeface="Aptos"/>
              </a:rPr>
              <a:t>Questions &amp; conversation</a:t>
            </a:r>
          </a:p>
        </p:txBody>
      </p:sp>
    </p:spTree>
    <p:extLst>
      <p:ext uri="{BB962C8B-B14F-4D97-AF65-F5344CB8AC3E}">
        <p14:creationId xmlns:p14="http://schemas.microsoft.com/office/powerpoint/2010/main" val="404757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3241">
            <a:alpha val="100000"/>
          </a:srgbClr>
        </a:solidFill>
        <a:effectLst/>
      </p:bgPr>
    </p:bg>
    <p:spTree>
      <p:nvGrpSpPr>
        <p:cNvPr id="1" name=""/>
        <p:cNvGrpSpPr/>
        <p:nvPr/>
      </p:nvGrpSpPr>
      <p:grpSpPr>
        <a:xfrm>
          <a:off x="0" y="0"/>
          <a:ext cx="0" cy="0"/>
          <a:chOff x="0" y="0"/>
          <a:chExt cx="0" cy="0"/>
        </a:xfrm>
      </p:grpSpPr>
      <p:sp>
        <p:nvSpPr>
          <p:cNvPr id="6" name="Slide 3 refined header rule">
            <a:extLst>
              <a:ext uri="{FF2B5EF4-FFF2-40B4-BE49-F238E27FC236}">
                <a16:creationId xmlns:a16="http://schemas.microsoft.com/office/drawing/2014/main" id="{F5CDFC95-5772-49A7-8B40-8374E55753EB}"/>
              </a:ext>
            </a:extLst>
          </p:cNvPr>
          <p:cNvSpPr/>
          <p:nvPr/>
        </p:nvSpPr>
        <p:spPr>
          <a:xfrm>
            <a:off x="355600" y="1447800"/>
            <a:ext cx="8432800" cy="20320"/>
          </a:xfrm>
          <a:prstGeom prst="rect">
            <a:avLst/>
          </a:prstGeom>
          <a:solidFill>
            <a:srgbClr val="1FA3A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7" name="Understanding questions panel">
            <a:extLst>
              <a:ext uri="{FF2B5EF4-FFF2-40B4-BE49-F238E27FC236}">
                <a16:creationId xmlns:a16="http://schemas.microsoft.com/office/drawing/2014/main" id="{BD9369A3-5C39-4ECE-A817-1A8C821CCED3}"/>
              </a:ext>
            </a:extLst>
          </p:cNvPr>
          <p:cNvSpPr/>
          <p:nvPr/>
        </p:nvSpPr>
        <p:spPr>
          <a:xfrm>
            <a:off x="457200" y="1701800"/>
            <a:ext cx="3886200" cy="4318000"/>
          </a:xfrm>
          <a:prstGeom prst="roundRect">
            <a:avLst/>
          </a:prstGeom>
          <a:solidFill>
            <a:srgbClr val="062B3A"/>
          </a:solidFill>
          <a:ln w="1270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 name="Care support questions panel">
            <a:extLst>
              <a:ext uri="{FF2B5EF4-FFF2-40B4-BE49-F238E27FC236}">
                <a16:creationId xmlns:a16="http://schemas.microsoft.com/office/drawing/2014/main" id="{951004E4-344B-459D-9D3B-09BE4CFF4617}"/>
              </a:ext>
            </a:extLst>
          </p:cNvPr>
          <p:cNvSpPr/>
          <p:nvPr/>
        </p:nvSpPr>
        <p:spPr>
          <a:xfrm>
            <a:off x="4800600" y="1701800"/>
            <a:ext cx="3886200" cy="4318000"/>
          </a:xfrm>
          <a:prstGeom prst="roundRect">
            <a:avLst/>
          </a:prstGeom>
          <a:solidFill>
            <a:srgbClr val="062B3A"/>
          </a:solidFill>
          <a:ln w="1270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 name="Flowchart: Connector 4">
            <a:extLst>
              <a:ext uri="{FF2B5EF4-FFF2-40B4-BE49-F238E27FC236}">
                <a16:creationId xmlns:a16="http://schemas.microsoft.com/office/drawing/2014/main" id="{36BC3DF3-9959-02D5-3262-3119AAD3FB90}"/>
              </a:ext>
            </a:extLst>
          </p:cNvPr>
          <p:cNvSpPr/>
          <p:nvPr/>
        </p:nvSpPr>
        <p:spPr>
          <a:xfrm>
            <a:off x="660400" y="2353346"/>
            <a:ext cx="381000" cy="381000"/>
          </a:xfrm>
          <a:prstGeom prst="flowChartConnector">
            <a:avLst/>
          </a:prstGeom>
          <a:solidFill>
            <a:srgbClr val="1FA3A8"/>
          </a:solidFill>
          <a:ln w="12700" cap="flat" cmpd="sng" algn="ctr">
            <a:solidFill>
              <a:srgbClr val="7A8F2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Flowchart: Connector 7">
            <a:extLst>
              <a:ext uri="{FF2B5EF4-FFF2-40B4-BE49-F238E27FC236}">
                <a16:creationId xmlns:a16="http://schemas.microsoft.com/office/drawing/2014/main" id="{B5611E7E-15FB-42DA-9284-5D1753B3F5BD}"/>
              </a:ext>
            </a:extLst>
          </p:cNvPr>
          <p:cNvSpPr/>
          <p:nvPr/>
        </p:nvSpPr>
        <p:spPr>
          <a:xfrm>
            <a:off x="685800" y="3121740"/>
            <a:ext cx="381000" cy="381000"/>
          </a:xfrm>
          <a:prstGeom prst="flowChartConnector">
            <a:avLst/>
          </a:prstGeom>
          <a:solidFill>
            <a:srgbClr val="1FA3A8"/>
          </a:solidFill>
          <a:ln w="12700" cap="flat" cmpd="sng" algn="ctr">
            <a:solidFill>
              <a:srgbClr val="7A8F2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Flowchart: Connector 8">
            <a:extLst>
              <a:ext uri="{FF2B5EF4-FFF2-40B4-BE49-F238E27FC236}">
                <a16:creationId xmlns:a16="http://schemas.microsoft.com/office/drawing/2014/main" id="{F8967F3D-AABC-4FEF-0FE0-5C122CFEFAE0}"/>
              </a:ext>
            </a:extLst>
          </p:cNvPr>
          <p:cNvSpPr/>
          <p:nvPr/>
        </p:nvSpPr>
        <p:spPr>
          <a:xfrm>
            <a:off x="685800" y="3860800"/>
            <a:ext cx="381000" cy="381000"/>
          </a:xfrm>
          <a:prstGeom prst="flowChartConnector">
            <a:avLst/>
          </a:prstGeom>
          <a:solidFill>
            <a:srgbClr val="1FA3A8"/>
          </a:solidFill>
          <a:ln w="12700" cap="flat" cmpd="sng" algn="ctr">
            <a:solidFill>
              <a:srgbClr val="7A8F2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Flowchart: Connector 9">
            <a:extLst>
              <a:ext uri="{FF2B5EF4-FFF2-40B4-BE49-F238E27FC236}">
                <a16:creationId xmlns:a16="http://schemas.microsoft.com/office/drawing/2014/main" id="{EECFAFE8-97F2-CF7A-77E0-DF075D2A90DE}"/>
              </a:ext>
            </a:extLst>
          </p:cNvPr>
          <p:cNvSpPr/>
          <p:nvPr/>
        </p:nvSpPr>
        <p:spPr>
          <a:xfrm>
            <a:off x="685800" y="4673600"/>
            <a:ext cx="381000" cy="381000"/>
          </a:xfrm>
          <a:prstGeom prst="flowChartConnector">
            <a:avLst/>
          </a:prstGeom>
          <a:solidFill>
            <a:srgbClr val="1FA3A8"/>
          </a:solidFill>
          <a:ln w="12700" cap="flat" cmpd="sng" algn="ctr">
            <a:solidFill>
              <a:srgbClr val="7A8F2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Flowchart: Connector 10">
            <a:extLst>
              <a:ext uri="{FF2B5EF4-FFF2-40B4-BE49-F238E27FC236}">
                <a16:creationId xmlns:a16="http://schemas.microsoft.com/office/drawing/2014/main" id="{B1727A4C-2A4E-96EF-9D68-2243AC22407C}"/>
              </a:ext>
            </a:extLst>
          </p:cNvPr>
          <p:cNvSpPr/>
          <p:nvPr/>
        </p:nvSpPr>
        <p:spPr>
          <a:xfrm>
            <a:off x="5029200" y="2367116"/>
            <a:ext cx="381000" cy="381000"/>
          </a:xfrm>
          <a:prstGeom prst="flowChartConnector">
            <a:avLst/>
          </a:prstGeom>
          <a:solidFill>
            <a:srgbClr val="1FA3A8"/>
          </a:solidFill>
          <a:ln w="12700" cap="flat" cmpd="sng" algn="ctr">
            <a:solidFill>
              <a:srgbClr val="7A8F2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 name="Flowchart: Connector 11">
            <a:extLst>
              <a:ext uri="{FF2B5EF4-FFF2-40B4-BE49-F238E27FC236}">
                <a16:creationId xmlns:a16="http://schemas.microsoft.com/office/drawing/2014/main" id="{3E2299D5-C6F1-94B0-3E33-E3FDDC2761A0}"/>
              </a:ext>
            </a:extLst>
          </p:cNvPr>
          <p:cNvSpPr/>
          <p:nvPr/>
        </p:nvSpPr>
        <p:spPr>
          <a:xfrm>
            <a:off x="5029200" y="3139358"/>
            <a:ext cx="381000" cy="381000"/>
          </a:xfrm>
          <a:prstGeom prst="flowChartConnector">
            <a:avLst/>
          </a:prstGeom>
          <a:solidFill>
            <a:srgbClr val="1FA3A8"/>
          </a:solidFill>
          <a:ln w="12700" cap="flat" cmpd="sng" algn="ctr">
            <a:solidFill>
              <a:srgbClr val="7A8F2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3" name="Flowchart: Connector 12">
            <a:extLst>
              <a:ext uri="{FF2B5EF4-FFF2-40B4-BE49-F238E27FC236}">
                <a16:creationId xmlns:a16="http://schemas.microsoft.com/office/drawing/2014/main" id="{D4F0304A-E5F5-1CC6-8F38-3B3BAB96896E}"/>
              </a:ext>
            </a:extLst>
          </p:cNvPr>
          <p:cNvSpPr/>
          <p:nvPr/>
        </p:nvSpPr>
        <p:spPr>
          <a:xfrm>
            <a:off x="5006668" y="3867435"/>
            <a:ext cx="381000" cy="381000"/>
          </a:xfrm>
          <a:prstGeom prst="flowChartConnector">
            <a:avLst/>
          </a:prstGeom>
          <a:solidFill>
            <a:srgbClr val="1FA3A8"/>
          </a:solidFill>
          <a:ln w="12700" cap="flat" cmpd="sng" algn="ctr">
            <a:solidFill>
              <a:srgbClr val="7A8F2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4" name="Flowchart: Connector 13">
            <a:extLst>
              <a:ext uri="{FF2B5EF4-FFF2-40B4-BE49-F238E27FC236}">
                <a16:creationId xmlns:a16="http://schemas.microsoft.com/office/drawing/2014/main" id="{5C8B59F2-87F1-B60D-8537-74F1AEE7A1FF}"/>
              </a:ext>
            </a:extLst>
          </p:cNvPr>
          <p:cNvSpPr/>
          <p:nvPr/>
        </p:nvSpPr>
        <p:spPr>
          <a:xfrm>
            <a:off x="5080000" y="4673600"/>
            <a:ext cx="381000" cy="381000"/>
          </a:xfrm>
          <a:prstGeom prst="flowChartConnector">
            <a:avLst/>
          </a:prstGeom>
          <a:solidFill>
            <a:srgbClr val="1FA3A8"/>
          </a:solidFill>
          <a:ln w="12700" cap="flat" cmpd="sng" algn="ctr">
            <a:solidFill>
              <a:srgbClr val="7A8F2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7" name="Understanding section label">
            <a:extLst>
              <a:ext uri="{FF2B5EF4-FFF2-40B4-BE49-F238E27FC236}">
                <a16:creationId xmlns:a16="http://schemas.microsoft.com/office/drawing/2014/main" id="{2721E240-50B5-4B54-AA8E-EBB3E7CDA713}"/>
              </a:ext>
            </a:extLst>
          </p:cNvPr>
          <p:cNvSpPr txBox="1"/>
          <p:nvPr/>
        </p:nvSpPr>
        <p:spPr>
          <a:xfrm>
            <a:off x="736600" y="1854200"/>
            <a:ext cx="3175000" cy="338554"/>
          </a:xfrm>
          <a:prstGeom prst="rect">
            <a:avLst/>
          </a:prstGeom>
          <a:noFill/>
        </p:spPr>
        <p:txBody>
          <a:bodyPr vertOverflow="overflow" vert="horz" wrap="square" rtlCol="0" anchor="t">
            <a:spAutoFit/>
          </a:bodyPr>
          <a:lstStyle/>
          <a:p>
            <a:pPr algn="l"/>
            <a:r>
              <a:rPr lang="en-US" sz="1600" b="1" dirty="0">
                <a:solidFill>
                  <a:srgbClr val="1FA3A8"/>
                </a:solidFill>
              </a:rPr>
              <a:t>Understanding dementia</a:t>
            </a:r>
          </a:p>
        </p:txBody>
      </p:sp>
      <p:sp>
        <p:nvSpPr>
          <p:cNvPr id="18" name="Care support section label">
            <a:extLst>
              <a:ext uri="{FF2B5EF4-FFF2-40B4-BE49-F238E27FC236}">
                <a16:creationId xmlns:a16="http://schemas.microsoft.com/office/drawing/2014/main" id="{1AD453E4-5C4D-46BC-A8F1-ED0A26DC7AE5}"/>
              </a:ext>
            </a:extLst>
          </p:cNvPr>
          <p:cNvSpPr txBox="1"/>
          <p:nvPr/>
        </p:nvSpPr>
        <p:spPr>
          <a:xfrm>
            <a:off x="5080000" y="1854200"/>
            <a:ext cx="3175000" cy="338554"/>
          </a:xfrm>
          <a:prstGeom prst="rect">
            <a:avLst/>
          </a:prstGeom>
          <a:noFill/>
        </p:spPr>
        <p:txBody>
          <a:bodyPr vertOverflow="overflow" vert="horz" wrap="square" rtlCol="0" anchor="t">
            <a:spAutoFit/>
          </a:bodyPr>
          <a:lstStyle/>
          <a:p>
            <a:pPr algn="l"/>
            <a:r>
              <a:rPr lang="en-US" sz="1600" b="1" dirty="0">
                <a:solidFill>
                  <a:srgbClr val="1FA3A8"/>
                </a:solidFill>
              </a:rPr>
              <a:t>Daily care &amp; decisions</a:t>
            </a:r>
          </a:p>
        </p:txBody>
      </p:sp>
      <p:sp>
        <p:nvSpPr>
          <p:cNvPr id="2" name="Title 1">
            <a:extLst>
              <a:ext uri="{FF2B5EF4-FFF2-40B4-BE49-F238E27FC236}">
                <a16:creationId xmlns:a16="http://schemas.microsoft.com/office/drawing/2014/main" id="{53272330-6099-D9D7-DB67-515E557FB17C}"/>
              </a:ext>
            </a:extLst>
          </p:cNvPr>
          <p:cNvSpPr>
            <a:spLocks noGrp="1"/>
          </p:cNvSpPr>
          <p:nvPr>
            <p:ph type="title"/>
          </p:nvPr>
        </p:nvSpPr>
        <p:spPr>
          <a:xfrm>
            <a:off x="355600" y="711200"/>
            <a:ext cx="8432800" cy="533400"/>
          </a:xfrm>
        </p:spPr>
        <p:txBody>
          <a:bodyPr>
            <a:normAutofit/>
          </a:bodyPr>
          <a:lstStyle/>
          <a:p>
            <a:r>
              <a:rPr lang="en-US" sz="2700" dirty="0"/>
              <a:t>The Questions You Brought Me</a:t>
            </a:r>
          </a:p>
        </p:txBody>
      </p:sp>
      <p:sp>
        <p:nvSpPr>
          <p:cNvPr id="3" name="TextBox 2">
            <a:extLst>
              <a:ext uri="{FF2B5EF4-FFF2-40B4-BE49-F238E27FC236}">
                <a16:creationId xmlns:a16="http://schemas.microsoft.com/office/drawing/2014/main" id="{89F425E2-20DF-913F-F9F0-B6122F99A537}"/>
              </a:ext>
            </a:extLst>
          </p:cNvPr>
          <p:cNvSpPr txBox="1"/>
          <p:nvPr/>
        </p:nvSpPr>
        <p:spPr>
          <a:xfrm>
            <a:off x="355600" y="228600"/>
            <a:ext cx="3302000" cy="304800"/>
          </a:xfrm>
          <a:prstGeom prst="rect">
            <a:avLst/>
          </a:prstGeom>
          <a:noFill/>
        </p:spPr>
        <p:txBody>
          <a:bodyPr wrap="square" rtlCol="0">
            <a:spAutoFit/>
          </a:bodyPr>
          <a:lstStyle/>
          <a:p>
            <a:r>
              <a:rPr lang="en-US" sz="1600" b="1" dirty="0">
                <a:solidFill>
                  <a:srgbClr val="1FA3A8"/>
                </a:solidFill>
              </a:rPr>
              <a:t>You Asked — We’ll Answer</a:t>
            </a:r>
          </a:p>
        </p:txBody>
      </p:sp>
      <p:sp>
        <p:nvSpPr>
          <p:cNvPr id="19" name="Question row 1">
            <a:extLst>
              <a:ext uri="{FF2B5EF4-FFF2-40B4-BE49-F238E27FC236}">
                <a16:creationId xmlns:a16="http://schemas.microsoft.com/office/drawing/2014/main" id="{E2D6A2A8-C9F0-46DD-9537-F22B65C60472}"/>
              </a:ext>
            </a:extLst>
          </p:cNvPr>
          <p:cNvSpPr txBox="1"/>
          <p:nvPr/>
        </p:nvSpPr>
        <p:spPr>
          <a:xfrm>
            <a:off x="1219200" y="2340484"/>
            <a:ext cx="2921000" cy="533400"/>
          </a:xfrm>
          <a:prstGeom prst="rect">
            <a:avLst/>
          </a:prstGeom>
          <a:noFill/>
        </p:spPr>
        <p:txBody>
          <a:bodyPr vertOverflow="overflow" vert="horz" wrap="square" rtlCol="0" anchor="ctr" anchorCtr="0">
            <a:normAutofit fontScale="92500" lnSpcReduction="10000"/>
          </a:bodyPr>
          <a:lstStyle/>
          <a:p>
            <a:pPr algn="l"/>
            <a:r>
              <a:rPr lang="en-US" sz="1650" dirty="0">
                <a:solidFill>
                  <a:srgbClr val="FFFFFF"/>
                </a:solidFill>
              </a:rPr>
              <a:t>Early signs of Alzheimer’s &amp;
dementia</a:t>
            </a:r>
          </a:p>
        </p:txBody>
      </p:sp>
      <p:sp>
        <p:nvSpPr>
          <p:cNvPr id="20" name="Question row 5">
            <a:extLst>
              <a:ext uri="{FF2B5EF4-FFF2-40B4-BE49-F238E27FC236}">
                <a16:creationId xmlns:a16="http://schemas.microsoft.com/office/drawing/2014/main" id="{8CC53427-8F5A-4A33-83BD-FCF64106B1C3}"/>
              </a:ext>
            </a:extLst>
          </p:cNvPr>
          <p:cNvSpPr txBox="1"/>
          <p:nvPr/>
        </p:nvSpPr>
        <p:spPr>
          <a:xfrm>
            <a:off x="5562600" y="2355232"/>
            <a:ext cx="2921000" cy="533400"/>
          </a:xfrm>
          <a:prstGeom prst="rect">
            <a:avLst/>
          </a:prstGeom>
          <a:noFill/>
        </p:spPr>
        <p:txBody>
          <a:bodyPr vertOverflow="overflow" vert="horz" wrap="square" rtlCol="0" anchor="ctr" anchorCtr="0">
            <a:normAutofit fontScale="92500" lnSpcReduction="10000"/>
          </a:bodyPr>
          <a:lstStyle/>
          <a:p>
            <a:pPr algn="l"/>
            <a:r>
              <a:rPr lang="en-US" sz="1650" dirty="0">
                <a:solidFill>
                  <a:srgbClr val="FFFFFF"/>
                </a:solidFill>
              </a:rPr>
              <a:t>Responding when reality
seems false</a:t>
            </a:r>
          </a:p>
        </p:txBody>
      </p:sp>
      <p:sp>
        <p:nvSpPr>
          <p:cNvPr id="21" name="Question row 2">
            <a:extLst>
              <a:ext uri="{FF2B5EF4-FFF2-40B4-BE49-F238E27FC236}">
                <a16:creationId xmlns:a16="http://schemas.microsoft.com/office/drawing/2014/main" id="{CC1A39FB-D538-49D1-9BBD-7732AB407841}"/>
              </a:ext>
            </a:extLst>
          </p:cNvPr>
          <p:cNvSpPr txBox="1"/>
          <p:nvPr/>
        </p:nvSpPr>
        <p:spPr>
          <a:xfrm>
            <a:off x="1219200" y="3035300"/>
            <a:ext cx="2921000" cy="533400"/>
          </a:xfrm>
          <a:prstGeom prst="rect">
            <a:avLst/>
          </a:prstGeom>
          <a:noFill/>
        </p:spPr>
        <p:txBody>
          <a:bodyPr vertOverflow="overflow" vert="horz" wrap="square" rtlCol="0" anchor="ctr" anchorCtr="0">
            <a:normAutofit/>
          </a:bodyPr>
          <a:lstStyle/>
          <a:p>
            <a:pPr algn="l"/>
            <a:r>
              <a:rPr lang="en-US" sz="1650" dirty="0">
                <a:solidFill>
                  <a:srgbClr val="FFFFFF"/>
                </a:solidFill>
              </a:rPr>
              <a:t>Detection timing and age</a:t>
            </a:r>
          </a:p>
        </p:txBody>
      </p:sp>
      <p:sp>
        <p:nvSpPr>
          <p:cNvPr id="22" name="Question row 6">
            <a:extLst>
              <a:ext uri="{FF2B5EF4-FFF2-40B4-BE49-F238E27FC236}">
                <a16:creationId xmlns:a16="http://schemas.microsoft.com/office/drawing/2014/main" id="{99C298FC-72D2-4092-93A7-32CA8FCE605E}"/>
              </a:ext>
            </a:extLst>
          </p:cNvPr>
          <p:cNvSpPr txBox="1"/>
          <p:nvPr/>
        </p:nvSpPr>
        <p:spPr>
          <a:xfrm>
            <a:off x="5562600" y="3079544"/>
            <a:ext cx="2921000" cy="533400"/>
          </a:xfrm>
          <a:prstGeom prst="rect">
            <a:avLst/>
          </a:prstGeom>
          <a:noFill/>
        </p:spPr>
        <p:txBody>
          <a:bodyPr vertOverflow="overflow" vert="horz" wrap="square" rtlCol="0" anchor="ctr" anchorCtr="0">
            <a:normAutofit fontScale="92500" lnSpcReduction="10000"/>
          </a:bodyPr>
          <a:lstStyle/>
          <a:p>
            <a:pPr algn="l"/>
            <a:r>
              <a:rPr lang="en-US" sz="1650" dirty="0">
                <a:solidFill>
                  <a:srgbClr val="FFFFFF"/>
                </a:solidFill>
              </a:rPr>
              <a:t>Encouraging hygiene &amp;
bathing</a:t>
            </a:r>
          </a:p>
        </p:txBody>
      </p:sp>
      <p:sp>
        <p:nvSpPr>
          <p:cNvPr id="23" name="Question row 3">
            <a:extLst>
              <a:ext uri="{FF2B5EF4-FFF2-40B4-BE49-F238E27FC236}">
                <a16:creationId xmlns:a16="http://schemas.microsoft.com/office/drawing/2014/main" id="{29BD0394-A68A-488B-ACFA-DB5FD2AA0960}"/>
              </a:ext>
            </a:extLst>
          </p:cNvPr>
          <p:cNvSpPr txBox="1"/>
          <p:nvPr/>
        </p:nvSpPr>
        <p:spPr>
          <a:xfrm>
            <a:off x="1219200" y="3848100"/>
            <a:ext cx="2921000" cy="533400"/>
          </a:xfrm>
          <a:prstGeom prst="rect">
            <a:avLst/>
          </a:prstGeom>
          <a:noFill/>
        </p:spPr>
        <p:txBody>
          <a:bodyPr vertOverflow="overflow" vert="horz" wrap="square" rtlCol="0" anchor="ctr" anchorCtr="0">
            <a:normAutofit fontScale="92500" lnSpcReduction="10000"/>
          </a:bodyPr>
          <a:lstStyle/>
          <a:p>
            <a:pPr algn="l"/>
            <a:r>
              <a:rPr lang="en-US" sz="1650">
                <a:solidFill>
                  <a:srgbClr val="FFFFFF"/>
                </a:solidFill>
              </a:rPr>
              <a:t>Medication that may slow
progression</a:t>
            </a:r>
          </a:p>
        </p:txBody>
      </p:sp>
      <p:sp>
        <p:nvSpPr>
          <p:cNvPr id="24" name="Question row 7">
            <a:extLst>
              <a:ext uri="{FF2B5EF4-FFF2-40B4-BE49-F238E27FC236}">
                <a16:creationId xmlns:a16="http://schemas.microsoft.com/office/drawing/2014/main" id="{37906853-E273-4FE1-9C98-B413B9DAA273}"/>
              </a:ext>
            </a:extLst>
          </p:cNvPr>
          <p:cNvSpPr txBox="1"/>
          <p:nvPr/>
        </p:nvSpPr>
        <p:spPr>
          <a:xfrm>
            <a:off x="5562600" y="3803856"/>
            <a:ext cx="2921000" cy="533400"/>
          </a:xfrm>
          <a:prstGeom prst="rect">
            <a:avLst/>
          </a:prstGeom>
          <a:noFill/>
        </p:spPr>
        <p:txBody>
          <a:bodyPr vertOverflow="overflow" vert="horz" wrap="square" rtlCol="0" anchor="ctr" anchorCtr="0">
            <a:normAutofit/>
          </a:bodyPr>
          <a:lstStyle/>
          <a:p>
            <a:pPr algn="l"/>
            <a:r>
              <a:rPr lang="en-US" sz="1650" dirty="0">
                <a:solidFill>
                  <a:srgbClr val="FFFFFF"/>
                </a:solidFill>
              </a:rPr>
              <a:t>Staying mentally active</a:t>
            </a:r>
          </a:p>
        </p:txBody>
      </p:sp>
      <p:sp>
        <p:nvSpPr>
          <p:cNvPr id="25" name="Question row 4">
            <a:extLst>
              <a:ext uri="{FF2B5EF4-FFF2-40B4-BE49-F238E27FC236}">
                <a16:creationId xmlns:a16="http://schemas.microsoft.com/office/drawing/2014/main" id="{4CE295E1-AB74-4A96-854E-C173167892E5}"/>
              </a:ext>
            </a:extLst>
          </p:cNvPr>
          <p:cNvSpPr txBox="1"/>
          <p:nvPr/>
        </p:nvSpPr>
        <p:spPr>
          <a:xfrm>
            <a:off x="1219200" y="4660900"/>
            <a:ext cx="2921000" cy="533400"/>
          </a:xfrm>
          <a:prstGeom prst="rect">
            <a:avLst/>
          </a:prstGeom>
          <a:noFill/>
        </p:spPr>
        <p:txBody>
          <a:bodyPr vertOverflow="overflow" vert="horz" wrap="square" rtlCol="0" anchor="ctr" anchorCtr="0">
            <a:normAutofit/>
          </a:bodyPr>
          <a:lstStyle/>
          <a:p>
            <a:pPr algn="l"/>
            <a:r>
              <a:rPr lang="en-US" sz="1650">
                <a:solidFill>
                  <a:srgbClr val="FFFFFF"/>
                </a:solidFill>
              </a:rPr>
              <a:t>Heredity and family risk</a:t>
            </a:r>
          </a:p>
        </p:txBody>
      </p:sp>
      <p:sp>
        <p:nvSpPr>
          <p:cNvPr id="26" name="Question row 8">
            <a:extLst>
              <a:ext uri="{FF2B5EF4-FFF2-40B4-BE49-F238E27FC236}">
                <a16:creationId xmlns:a16="http://schemas.microsoft.com/office/drawing/2014/main" id="{89E2571A-C079-4855-B63E-45D1EC80F25E}"/>
              </a:ext>
            </a:extLst>
          </p:cNvPr>
          <p:cNvSpPr txBox="1"/>
          <p:nvPr/>
        </p:nvSpPr>
        <p:spPr>
          <a:xfrm>
            <a:off x="5562600" y="4660900"/>
            <a:ext cx="2921000" cy="533400"/>
          </a:xfrm>
          <a:prstGeom prst="rect">
            <a:avLst/>
          </a:prstGeom>
          <a:noFill/>
        </p:spPr>
        <p:txBody>
          <a:bodyPr vertOverflow="overflow" vert="horz" wrap="square" rtlCol="0" anchor="ctr" anchorCtr="0">
            <a:normAutofit fontScale="92500" lnSpcReduction="10000"/>
          </a:bodyPr>
          <a:lstStyle/>
          <a:p>
            <a:pPr algn="l"/>
            <a:r>
              <a:rPr lang="en-US" sz="1650" dirty="0">
                <a:solidFill>
                  <a:srgbClr val="FFFFFF"/>
                </a:solidFill>
              </a:rPr>
              <a:t>Facilities, Medicare &amp;
Medicaid</a:t>
            </a:r>
          </a:p>
        </p:txBody>
      </p:sp>
    </p:spTree>
    <p:extLst>
      <p:ext uri="{BB962C8B-B14F-4D97-AF65-F5344CB8AC3E}">
        <p14:creationId xmlns:p14="http://schemas.microsoft.com/office/powerpoint/2010/main" val="286977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F2FB-471A-093C-C65F-F239769F2456}"/>
              </a:ext>
            </a:extLst>
          </p:cNvPr>
          <p:cNvSpPr>
            <a:spLocks noGrp="1"/>
          </p:cNvSpPr>
          <p:nvPr>
            <p:ph type="title"/>
          </p:nvPr>
        </p:nvSpPr>
        <p:spPr>
          <a:xfrm>
            <a:off x="3810000" y="635000"/>
            <a:ext cx="4953000" cy="1333500"/>
          </a:xfrm>
        </p:spPr>
        <p:txBody>
          <a:bodyPr vert="horz" lIns="91440" tIns="45720" rIns="91440" bIns="45720" rtlCol="0" anchor="ctr">
            <a:normAutofit/>
          </a:bodyPr>
          <a:lstStyle/>
          <a:p>
            <a:r>
              <a:rPr lang="en-US" dirty="0"/>
              <a:t>What dementia is</a:t>
            </a:r>
          </a:p>
        </p:txBody>
      </p:sp>
      <p:pic>
        <p:nvPicPr>
          <p:cNvPr id="6" name="Picture 5" descr="Two people holding each other's hands">
            <a:extLst>
              <a:ext uri="{FF2B5EF4-FFF2-40B4-BE49-F238E27FC236}">
                <a16:creationId xmlns:a16="http://schemas.microsoft.com/office/drawing/2014/main" id="{C7B070DD-0B03-4C63-5CA6-70B584742F56}"/>
              </a:ext>
            </a:extLst>
          </p:cNvPr>
          <p:cNvPicPr>
            <a:picLocks noChangeAspect="1"/>
          </p:cNvPicPr>
          <p:nvPr/>
        </p:nvPicPr>
        <p:blipFill>
          <a:blip r:embed="rId4"/>
          <a:srcRect l="30025" r="36132" b="-1"/>
          <a:stretch>
            <a:fillRect/>
          </a:stretch>
        </p:blipFill>
        <p:spPr>
          <a:xfrm>
            <a:off x="20" y="10"/>
            <a:ext cx="3476985" cy="6857990"/>
          </a:xfrm>
          <a:prstGeom prst="rect">
            <a:avLst/>
          </a:prstGeom>
        </p:spPr>
      </p:pic>
      <p:cxnSp>
        <p:nvCxnSpPr>
          <p:cNvPr id="10" name="Straight Connector 9">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7" name="Impact tile 1">
            <a:extLst>
              <a:ext uri="{FF2B5EF4-FFF2-40B4-BE49-F238E27FC236}">
                <a16:creationId xmlns:a16="http://schemas.microsoft.com/office/drawing/2014/main" id="{08744339-BDEE-4F59-9E68-17F150EB9454}"/>
              </a:ext>
            </a:extLst>
          </p:cNvPr>
          <p:cNvSpPr/>
          <p:nvPr/>
        </p:nvSpPr>
        <p:spPr>
          <a:xfrm>
            <a:off x="3987800" y="2413000"/>
            <a:ext cx="4381500" cy="393700"/>
          </a:xfrm>
          <a:prstGeom prst="roundRect">
            <a:avLst/>
          </a:prstGeom>
          <a:solidFill>
            <a:srgbClr val="082E3B"/>
          </a:solidFill>
          <a:ln w="1143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5" name="Impact graphic label">
            <a:extLst>
              <a:ext uri="{FF2B5EF4-FFF2-40B4-BE49-F238E27FC236}">
                <a16:creationId xmlns:a16="http://schemas.microsoft.com/office/drawing/2014/main" id="{745DB9B9-E695-4F63-9128-24E7D2C4BEA2}"/>
              </a:ext>
            </a:extLst>
          </p:cNvPr>
          <p:cNvSpPr txBox="1"/>
          <p:nvPr/>
        </p:nvSpPr>
        <p:spPr>
          <a:xfrm>
            <a:off x="4038600" y="2057400"/>
            <a:ext cx="3937000" cy="279400"/>
          </a:xfrm>
          <a:prstGeom prst="rect">
            <a:avLst/>
          </a:prstGeom>
          <a:noFill/>
        </p:spPr>
        <p:txBody>
          <a:bodyPr vertOverflow="overflow" vert="horz" wrap="square" rtlCol="0" anchor="t">
            <a:spAutoFit/>
          </a:bodyPr>
          <a:lstStyle/>
          <a:p>
            <a:pPr algn="l"/>
            <a:r>
              <a:rPr lang="en-US" sz="1200" b="1" dirty="0">
                <a:solidFill>
                  <a:srgbClr val="1FA3A8"/>
                </a:solidFill>
                <a:latin typeface="Georgia"/>
              </a:rPr>
              <a:t>AREAS OF CHANGE</a:t>
            </a:r>
          </a:p>
        </p:txBody>
      </p:sp>
      <p:sp>
        <p:nvSpPr>
          <p:cNvPr id="8" name="Impact number 1">
            <a:extLst>
              <a:ext uri="{FF2B5EF4-FFF2-40B4-BE49-F238E27FC236}">
                <a16:creationId xmlns:a16="http://schemas.microsoft.com/office/drawing/2014/main" id="{8B7C186D-8806-4EC0-927B-FCD0A563D189}"/>
              </a:ext>
            </a:extLst>
          </p:cNvPr>
          <p:cNvSpPr/>
          <p:nvPr/>
        </p:nvSpPr>
        <p:spPr>
          <a:xfrm>
            <a:off x="4140200" y="2476500"/>
            <a:ext cx="254000" cy="254000"/>
          </a:xfrm>
          <a:prstGeom prst="ellipse">
            <a:avLst/>
          </a:prstGeom>
          <a:solidFill>
            <a:srgbClr val="1FA3A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Georgia"/>
              </a:rPr>
              <a:t>1</a:t>
            </a:r>
          </a:p>
        </p:txBody>
      </p:sp>
      <p:sp>
        <p:nvSpPr>
          <p:cNvPr id="11" name="Impact tile 2">
            <a:extLst>
              <a:ext uri="{FF2B5EF4-FFF2-40B4-BE49-F238E27FC236}">
                <a16:creationId xmlns:a16="http://schemas.microsoft.com/office/drawing/2014/main" id="{DEA23733-23D6-4523-9AC1-A69F222ACFDA}"/>
              </a:ext>
            </a:extLst>
          </p:cNvPr>
          <p:cNvSpPr/>
          <p:nvPr/>
        </p:nvSpPr>
        <p:spPr>
          <a:xfrm>
            <a:off x="3987800" y="2908300"/>
            <a:ext cx="4381500" cy="393700"/>
          </a:xfrm>
          <a:prstGeom prst="roundRect">
            <a:avLst/>
          </a:prstGeom>
          <a:solidFill>
            <a:srgbClr val="082E3B"/>
          </a:solidFill>
          <a:ln w="1143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 name="Impact label 1">
            <a:extLst>
              <a:ext uri="{FF2B5EF4-FFF2-40B4-BE49-F238E27FC236}">
                <a16:creationId xmlns:a16="http://schemas.microsoft.com/office/drawing/2014/main" id="{A26C2B6E-EA09-4B32-B0D3-4D6A4D33A198}"/>
              </a:ext>
            </a:extLst>
          </p:cNvPr>
          <p:cNvSpPr txBox="1"/>
          <p:nvPr/>
        </p:nvSpPr>
        <p:spPr>
          <a:xfrm>
            <a:off x="4546600" y="2451100"/>
            <a:ext cx="3556000" cy="304800"/>
          </a:xfrm>
          <a:prstGeom prst="rect">
            <a:avLst/>
          </a:prstGeom>
          <a:noFill/>
        </p:spPr>
        <p:txBody>
          <a:bodyPr vertOverflow="overflow" vert="horz" wrap="square" rtlCol="0" anchor="t">
            <a:spAutoFit/>
          </a:bodyPr>
          <a:lstStyle/>
          <a:p>
            <a:pPr algn="l"/>
            <a:r>
              <a:rPr lang="en-US" b="1">
                <a:solidFill>
                  <a:srgbClr val="FFFFFF"/>
                </a:solidFill>
                <a:latin typeface="Georgia"/>
              </a:rPr>
              <a:t>Memory</a:t>
            </a:r>
          </a:p>
        </p:txBody>
      </p:sp>
      <p:sp>
        <p:nvSpPr>
          <p:cNvPr id="12" name="Impact number 2">
            <a:extLst>
              <a:ext uri="{FF2B5EF4-FFF2-40B4-BE49-F238E27FC236}">
                <a16:creationId xmlns:a16="http://schemas.microsoft.com/office/drawing/2014/main" id="{2F428262-5446-4F9B-838E-63EBBE6FB771}"/>
              </a:ext>
            </a:extLst>
          </p:cNvPr>
          <p:cNvSpPr/>
          <p:nvPr/>
        </p:nvSpPr>
        <p:spPr>
          <a:xfrm>
            <a:off x="4140200" y="2971800"/>
            <a:ext cx="254000" cy="254000"/>
          </a:xfrm>
          <a:prstGeom prst="ellipse">
            <a:avLst/>
          </a:prstGeom>
          <a:solidFill>
            <a:srgbClr val="1FA3A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Georgia"/>
              </a:rPr>
              <a:t>2</a:t>
            </a:r>
          </a:p>
        </p:txBody>
      </p:sp>
      <p:sp>
        <p:nvSpPr>
          <p:cNvPr id="14" name="Impact tile 3">
            <a:extLst>
              <a:ext uri="{FF2B5EF4-FFF2-40B4-BE49-F238E27FC236}">
                <a16:creationId xmlns:a16="http://schemas.microsoft.com/office/drawing/2014/main" id="{D7AE4809-196D-4A33-AD9C-4C76D82371DB}"/>
              </a:ext>
            </a:extLst>
          </p:cNvPr>
          <p:cNvSpPr/>
          <p:nvPr/>
        </p:nvSpPr>
        <p:spPr>
          <a:xfrm>
            <a:off x="3987800" y="3403600"/>
            <a:ext cx="4381500" cy="393700"/>
          </a:xfrm>
          <a:prstGeom prst="roundRect">
            <a:avLst/>
          </a:prstGeom>
          <a:solidFill>
            <a:srgbClr val="082E3B"/>
          </a:solidFill>
          <a:ln w="1143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3" name="Impact label 2">
            <a:extLst>
              <a:ext uri="{FF2B5EF4-FFF2-40B4-BE49-F238E27FC236}">
                <a16:creationId xmlns:a16="http://schemas.microsoft.com/office/drawing/2014/main" id="{F7ACCD91-B5A0-4BC2-9096-C887D72F83B0}"/>
              </a:ext>
            </a:extLst>
          </p:cNvPr>
          <p:cNvSpPr txBox="1"/>
          <p:nvPr/>
        </p:nvSpPr>
        <p:spPr>
          <a:xfrm>
            <a:off x="4546600" y="2946400"/>
            <a:ext cx="3556000" cy="304800"/>
          </a:xfrm>
          <a:prstGeom prst="rect">
            <a:avLst/>
          </a:prstGeom>
          <a:noFill/>
        </p:spPr>
        <p:txBody>
          <a:bodyPr vertOverflow="overflow" vert="horz" wrap="square" rtlCol="0" anchor="t">
            <a:spAutoFit/>
          </a:bodyPr>
          <a:lstStyle/>
          <a:p>
            <a:pPr algn="l"/>
            <a:r>
              <a:rPr lang="en-US" b="1" dirty="0">
                <a:solidFill>
                  <a:srgbClr val="FFFFFF"/>
                </a:solidFill>
                <a:latin typeface="Georgia"/>
              </a:rPr>
              <a:t>Thinking</a:t>
            </a:r>
          </a:p>
        </p:txBody>
      </p:sp>
      <p:sp>
        <p:nvSpPr>
          <p:cNvPr id="15" name="Impact number 3">
            <a:extLst>
              <a:ext uri="{FF2B5EF4-FFF2-40B4-BE49-F238E27FC236}">
                <a16:creationId xmlns:a16="http://schemas.microsoft.com/office/drawing/2014/main" id="{08328D7F-8EE6-4AC4-8F4C-FCCB33162D44}"/>
              </a:ext>
            </a:extLst>
          </p:cNvPr>
          <p:cNvSpPr/>
          <p:nvPr/>
        </p:nvSpPr>
        <p:spPr>
          <a:xfrm>
            <a:off x="4140200" y="3467100"/>
            <a:ext cx="254000" cy="254000"/>
          </a:xfrm>
          <a:prstGeom prst="ellipse">
            <a:avLst/>
          </a:prstGeom>
          <a:solidFill>
            <a:srgbClr val="1FA3A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Georgia"/>
              </a:rPr>
              <a:t>3</a:t>
            </a:r>
          </a:p>
        </p:txBody>
      </p:sp>
      <p:sp>
        <p:nvSpPr>
          <p:cNvPr id="17" name="Impact tile 4">
            <a:extLst>
              <a:ext uri="{FF2B5EF4-FFF2-40B4-BE49-F238E27FC236}">
                <a16:creationId xmlns:a16="http://schemas.microsoft.com/office/drawing/2014/main" id="{1724A111-15B2-4CA1-9BC6-302C68DF9D00}"/>
              </a:ext>
            </a:extLst>
          </p:cNvPr>
          <p:cNvSpPr/>
          <p:nvPr/>
        </p:nvSpPr>
        <p:spPr>
          <a:xfrm>
            <a:off x="3987800" y="3898900"/>
            <a:ext cx="4381500" cy="393700"/>
          </a:xfrm>
          <a:prstGeom prst="roundRect">
            <a:avLst/>
          </a:prstGeom>
          <a:solidFill>
            <a:srgbClr val="082E3B"/>
          </a:solidFill>
          <a:ln w="1143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 name="Impact label 3">
            <a:extLst>
              <a:ext uri="{FF2B5EF4-FFF2-40B4-BE49-F238E27FC236}">
                <a16:creationId xmlns:a16="http://schemas.microsoft.com/office/drawing/2014/main" id="{EA1AD92F-47BD-4B20-A992-1171F5BD9263}"/>
              </a:ext>
            </a:extLst>
          </p:cNvPr>
          <p:cNvSpPr txBox="1"/>
          <p:nvPr/>
        </p:nvSpPr>
        <p:spPr>
          <a:xfrm>
            <a:off x="4546600" y="3441700"/>
            <a:ext cx="3556000" cy="304800"/>
          </a:xfrm>
          <a:prstGeom prst="rect">
            <a:avLst/>
          </a:prstGeom>
          <a:noFill/>
        </p:spPr>
        <p:txBody>
          <a:bodyPr vertOverflow="overflow" vert="horz" wrap="square" rtlCol="0" anchor="t">
            <a:spAutoFit/>
          </a:bodyPr>
          <a:lstStyle/>
          <a:p>
            <a:pPr algn="l"/>
            <a:r>
              <a:rPr lang="en-US" b="1">
                <a:solidFill>
                  <a:srgbClr val="FFFFFF"/>
                </a:solidFill>
                <a:latin typeface="Georgia"/>
              </a:rPr>
              <a:t>Judgment</a:t>
            </a:r>
          </a:p>
        </p:txBody>
      </p:sp>
      <p:sp>
        <p:nvSpPr>
          <p:cNvPr id="18" name="Impact number 4">
            <a:extLst>
              <a:ext uri="{FF2B5EF4-FFF2-40B4-BE49-F238E27FC236}">
                <a16:creationId xmlns:a16="http://schemas.microsoft.com/office/drawing/2014/main" id="{51838EEF-1D29-44DE-9795-798D16A34AE2}"/>
              </a:ext>
            </a:extLst>
          </p:cNvPr>
          <p:cNvSpPr/>
          <p:nvPr/>
        </p:nvSpPr>
        <p:spPr>
          <a:xfrm>
            <a:off x="4140200" y="3962400"/>
            <a:ext cx="254000" cy="254000"/>
          </a:xfrm>
          <a:prstGeom prst="ellipse">
            <a:avLst/>
          </a:prstGeom>
          <a:solidFill>
            <a:srgbClr val="1FA3A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Georgia"/>
              </a:rPr>
              <a:t>4</a:t>
            </a:r>
          </a:p>
        </p:txBody>
      </p:sp>
      <p:sp>
        <p:nvSpPr>
          <p:cNvPr id="20" name="Impact tile 5">
            <a:extLst>
              <a:ext uri="{FF2B5EF4-FFF2-40B4-BE49-F238E27FC236}">
                <a16:creationId xmlns:a16="http://schemas.microsoft.com/office/drawing/2014/main" id="{DEA3531A-2D01-4B1C-98C8-BB973217FBFC}"/>
              </a:ext>
            </a:extLst>
          </p:cNvPr>
          <p:cNvSpPr/>
          <p:nvPr/>
        </p:nvSpPr>
        <p:spPr>
          <a:xfrm>
            <a:off x="3987800" y="4394200"/>
            <a:ext cx="4381500" cy="393700"/>
          </a:xfrm>
          <a:prstGeom prst="roundRect">
            <a:avLst/>
          </a:prstGeom>
          <a:solidFill>
            <a:srgbClr val="082E3B"/>
          </a:solidFill>
          <a:ln w="11430" cap="flat" cmpd="sng" algn="ctr">
            <a:solidFill>
              <a:srgbClr val="1FA3A8"/>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 name="Impact label 4">
            <a:extLst>
              <a:ext uri="{FF2B5EF4-FFF2-40B4-BE49-F238E27FC236}">
                <a16:creationId xmlns:a16="http://schemas.microsoft.com/office/drawing/2014/main" id="{0D0E9642-1AE0-4CF2-80BA-F21342B5C948}"/>
              </a:ext>
            </a:extLst>
          </p:cNvPr>
          <p:cNvSpPr txBox="1"/>
          <p:nvPr/>
        </p:nvSpPr>
        <p:spPr>
          <a:xfrm>
            <a:off x="4546600" y="3937000"/>
            <a:ext cx="3556000" cy="304800"/>
          </a:xfrm>
          <a:prstGeom prst="rect">
            <a:avLst/>
          </a:prstGeom>
          <a:noFill/>
        </p:spPr>
        <p:txBody>
          <a:bodyPr vertOverflow="overflow" vert="horz" wrap="square" rtlCol="0" anchor="t">
            <a:spAutoFit/>
          </a:bodyPr>
          <a:lstStyle/>
          <a:p>
            <a:pPr algn="l"/>
            <a:r>
              <a:rPr lang="en-US" b="1">
                <a:solidFill>
                  <a:srgbClr val="FFFFFF"/>
                </a:solidFill>
                <a:latin typeface="Georgia"/>
              </a:rPr>
              <a:t>Behavior</a:t>
            </a:r>
          </a:p>
        </p:txBody>
      </p:sp>
      <p:sp>
        <p:nvSpPr>
          <p:cNvPr id="21" name="Impact number 5">
            <a:extLst>
              <a:ext uri="{FF2B5EF4-FFF2-40B4-BE49-F238E27FC236}">
                <a16:creationId xmlns:a16="http://schemas.microsoft.com/office/drawing/2014/main" id="{69F1BEB8-8172-496C-AB1D-0548211FA088}"/>
              </a:ext>
            </a:extLst>
          </p:cNvPr>
          <p:cNvSpPr/>
          <p:nvPr/>
        </p:nvSpPr>
        <p:spPr>
          <a:xfrm>
            <a:off x="4140200" y="4457700"/>
            <a:ext cx="254000" cy="254000"/>
          </a:xfrm>
          <a:prstGeom prst="ellipse">
            <a:avLst/>
          </a:prstGeom>
          <a:solidFill>
            <a:srgbClr val="1FA3A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Georgia"/>
              </a:rPr>
              <a:t>5</a:t>
            </a:r>
          </a:p>
        </p:txBody>
      </p:sp>
      <p:sp>
        <p:nvSpPr>
          <p:cNvPr id="23" name="Aging takeaway panel">
            <a:extLst>
              <a:ext uri="{FF2B5EF4-FFF2-40B4-BE49-F238E27FC236}">
                <a16:creationId xmlns:a16="http://schemas.microsoft.com/office/drawing/2014/main" id="{68C4C1FA-18EB-4277-BBD3-51E293880B75}"/>
              </a:ext>
            </a:extLst>
          </p:cNvPr>
          <p:cNvSpPr/>
          <p:nvPr/>
        </p:nvSpPr>
        <p:spPr>
          <a:xfrm>
            <a:off x="3873500" y="5232400"/>
            <a:ext cx="4889500" cy="812800"/>
          </a:xfrm>
          <a:prstGeom prst="roundRect">
            <a:avLst/>
          </a:prstGeom>
          <a:solidFill>
            <a:srgbClr val="082E3B"/>
          </a:solidFill>
          <a:ln w="15240" cap="flat" cmpd="sng" algn="ctr">
            <a:solidFill>
              <a:srgbClr val="FFC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2" name="Impact label 5">
            <a:extLst>
              <a:ext uri="{FF2B5EF4-FFF2-40B4-BE49-F238E27FC236}">
                <a16:creationId xmlns:a16="http://schemas.microsoft.com/office/drawing/2014/main" id="{29C0650D-1A41-4F42-B1A8-CADEEB9E0CAA}"/>
              </a:ext>
            </a:extLst>
          </p:cNvPr>
          <p:cNvSpPr txBox="1"/>
          <p:nvPr/>
        </p:nvSpPr>
        <p:spPr>
          <a:xfrm>
            <a:off x="4546600" y="4432300"/>
            <a:ext cx="3556000" cy="304800"/>
          </a:xfrm>
          <a:prstGeom prst="rect">
            <a:avLst/>
          </a:prstGeom>
          <a:noFill/>
        </p:spPr>
        <p:txBody>
          <a:bodyPr vertOverflow="overflow" vert="horz" wrap="square" rtlCol="0" anchor="t">
            <a:spAutoFit/>
          </a:bodyPr>
          <a:lstStyle/>
          <a:p>
            <a:pPr algn="l"/>
            <a:r>
              <a:rPr lang="en-US" b="1">
                <a:solidFill>
                  <a:srgbClr val="FFFFFF"/>
                </a:solidFill>
                <a:latin typeface="Georgia"/>
              </a:rPr>
              <a:t>Daily activities</a:t>
            </a:r>
          </a:p>
        </p:txBody>
      </p:sp>
      <p:sp>
        <p:nvSpPr>
          <p:cNvPr id="24" name="Takeaway label">
            <a:extLst>
              <a:ext uri="{FF2B5EF4-FFF2-40B4-BE49-F238E27FC236}">
                <a16:creationId xmlns:a16="http://schemas.microsoft.com/office/drawing/2014/main" id="{415EECC4-812E-427B-A484-E740BA2912FB}"/>
              </a:ext>
            </a:extLst>
          </p:cNvPr>
          <p:cNvSpPr txBox="1"/>
          <p:nvPr/>
        </p:nvSpPr>
        <p:spPr>
          <a:xfrm>
            <a:off x="4127500" y="5372100"/>
            <a:ext cx="1651000" cy="203200"/>
          </a:xfrm>
          <a:prstGeom prst="rect">
            <a:avLst/>
          </a:prstGeom>
          <a:noFill/>
        </p:spPr>
        <p:txBody>
          <a:bodyPr vertOverflow="overflow" vert="horz" wrap="square" rtlCol="0" anchor="t">
            <a:spAutoFit/>
          </a:bodyPr>
          <a:lstStyle/>
          <a:p>
            <a:pPr algn="l"/>
            <a:r>
              <a:rPr lang="en-US" sz="1200" b="1">
                <a:solidFill>
                  <a:srgbClr val="FFC000"/>
                </a:solidFill>
                <a:latin typeface="Georgia"/>
              </a:rPr>
              <a:t>KEY TAKEAWAY</a:t>
            </a:r>
          </a:p>
        </p:txBody>
      </p:sp>
      <p:sp>
        <p:nvSpPr>
          <p:cNvPr id="25" name="Takeaway text">
            <a:extLst>
              <a:ext uri="{FF2B5EF4-FFF2-40B4-BE49-F238E27FC236}">
                <a16:creationId xmlns:a16="http://schemas.microsoft.com/office/drawing/2014/main" id="{6757C935-5C29-4630-BD36-E4D82B6EAC7F}"/>
              </a:ext>
            </a:extLst>
          </p:cNvPr>
          <p:cNvSpPr txBox="1"/>
          <p:nvPr/>
        </p:nvSpPr>
        <p:spPr>
          <a:xfrm>
            <a:off x="4127500" y="5613400"/>
            <a:ext cx="4318000" cy="317500"/>
          </a:xfrm>
          <a:prstGeom prst="rect">
            <a:avLst/>
          </a:prstGeom>
          <a:noFill/>
        </p:spPr>
        <p:txBody>
          <a:bodyPr vertOverflow="overflow" vert="horz" wrap="square" rtlCol="0" anchor="t">
            <a:spAutoFit/>
          </a:bodyPr>
          <a:lstStyle/>
          <a:p>
            <a:pPr algn="l"/>
            <a:r>
              <a:rPr lang="en-US" sz="1600" b="1">
                <a:solidFill>
                  <a:srgbClr val="FFFFFF"/>
                </a:solidFill>
                <a:latin typeface="Georgia"/>
              </a:rPr>
              <a:t>Dementia is not a normal part of aging</a:t>
            </a:r>
          </a:p>
        </p:txBody>
      </p:sp>
    </p:spTree>
    <p:extLst>
      <p:ext uri="{BB962C8B-B14F-4D97-AF65-F5344CB8AC3E}">
        <p14:creationId xmlns:p14="http://schemas.microsoft.com/office/powerpoint/2010/main" val="19208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4BB28FF7-E9EA-41A1-9FE3-C21535D344F3}"/>
              </a:ext>
            </a:extLst>
          </p:cNvPr>
          <p:cNvSpPr/>
          <p:nvPr/>
        </p:nvSpPr>
        <p:spPr>
          <a:xfrm>
            <a:off x="0" y="0"/>
            <a:ext cx="9144000" cy="6858000"/>
          </a:xfrm>
          <a:prstGeom prst="rect">
            <a:avLst/>
          </a:prstGeom>
          <a:solidFill>
            <a:srgbClr val="0B3043"/>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dirty="0"/>
          </a:p>
        </p:txBody>
      </p:sp>
      <p:sp>
        <p:nvSpPr>
          <p:cNvPr id="121" name="Rectangle 120">
            <a:extLst>
              <a:ext uri="{FF2B5EF4-FFF2-40B4-BE49-F238E27FC236}">
                <a16:creationId xmlns:a16="http://schemas.microsoft.com/office/drawing/2014/main" id="{FB17EEAF-EF2E-4A52-8053-C1A62B97F1B9}"/>
              </a:ext>
            </a:extLst>
          </p:cNvPr>
          <p:cNvSpPr/>
          <p:nvPr/>
        </p:nvSpPr>
        <p:spPr>
          <a:xfrm>
            <a:off x="0" y="0"/>
            <a:ext cx="9144000" cy="139700"/>
          </a:xfrm>
          <a:prstGeom prst="rect">
            <a:avLst/>
          </a:prstGeom>
          <a:solidFill>
            <a:srgbClr val="149BA2"/>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22" name="Rectangle 121">
            <a:extLst>
              <a:ext uri="{FF2B5EF4-FFF2-40B4-BE49-F238E27FC236}">
                <a16:creationId xmlns:a16="http://schemas.microsoft.com/office/drawing/2014/main" id="{F677E575-CE4B-411F-BF4E-119E2254C721}"/>
              </a:ext>
            </a:extLst>
          </p:cNvPr>
          <p:cNvSpPr/>
          <p:nvPr/>
        </p:nvSpPr>
        <p:spPr>
          <a:xfrm>
            <a:off x="0" y="6502400"/>
            <a:ext cx="9144000" cy="355600"/>
          </a:xfrm>
          <a:prstGeom prst="rect">
            <a:avLst/>
          </a:prstGeom>
          <a:solidFill>
            <a:srgbClr val="082536"/>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23" name="TextBox 122">
            <a:extLst>
              <a:ext uri="{FF2B5EF4-FFF2-40B4-BE49-F238E27FC236}">
                <a16:creationId xmlns:a16="http://schemas.microsoft.com/office/drawing/2014/main" id="{428F4E72-2E42-4C22-AA4E-F8C977915B63}"/>
              </a:ext>
            </a:extLst>
          </p:cNvPr>
          <p:cNvSpPr txBox="1"/>
          <p:nvPr/>
        </p:nvSpPr>
        <p:spPr>
          <a:xfrm>
            <a:off x="431800" y="342900"/>
            <a:ext cx="8255000" cy="406400"/>
          </a:xfrm>
          <a:prstGeom prst="rect">
            <a:avLst/>
          </a:prstGeom>
          <a:noFill/>
        </p:spPr>
        <p:txBody>
          <a:bodyPr vertOverflow="overflow" vert="horz" wrap="square" rtlCol="0" anchor="t">
            <a:noAutofit/>
          </a:bodyPr>
          <a:lstStyle/>
          <a:p>
            <a:pPr algn="l"/>
            <a:r>
              <a:rPr lang="en-US" sz="2600" b="1" dirty="0">
                <a:solidFill>
                  <a:srgbClr val="FFFFFF"/>
                </a:solidFill>
                <a:latin typeface="Georgia"/>
              </a:rPr>
              <a:t>COMMON TYPES OF DEMENTIA</a:t>
            </a:r>
          </a:p>
        </p:txBody>
      </p:sp>
      <p:sp>
        <p:nvSpPr>
          <p:cNvPr id="124" name="TextBox 123">
            <a:extLst>
              <a:ext uri="{FF2B5EF4-FFF2-40B4-BE49-F238E27FC236}">
                <a16:creationId xmlns:a16="http://schemas.microsoft.com/office/drawing/2014/main" id="{6DDE3143-D18F-481A-8DB6-D3CD186E27D2}"/>
              </a:ext>
            </a:extLst>
          </p:cNvPr>
          <p:cNvSpPr txBox="1"/>
          <p:nvPr/>
        </p:nvSpPr>
        <p:spPr>
          <a:xfrm>
            <a:off x="444500" y="764460"/>
            <a:ext cx="8699500" cy="294148"/>
          </a:xfrm>
          <a:prstGeom prst="rect">
            <a:avLst/>
          </a:prstGeom>
          <a:noFill/>
        </p:spPr>
        <p:txBody>
          <a:bodyPr vertOverflow="overflow" vert="horz" wrap="square" rtlCol="0" anchor="t">
            <a:noAutofit/>
          </a:bodyPr>
          <a:lstStyle/>
          <a:p>
            <a:pPr algn="l"/>
            <a:r>
              <a:rPr lang="en-US" sz="1400" b="1" dirty="0">
                <a:solidFill>
                  <a:srgbClr val="26B8BF"/>
                </a:solidFill>
                <a:latin typeface="Georgia"/>
              </a:rPr>
              <a:t>Ten names families may hear — compare what changes first and how it tends to worsen.</a:t>
            </a:r>
          </a:p>
        </p:txBody>
      </p:sp>
      <p:sp>
        <p:nvSpPr>
          <p:cNvPr id="125" name="TextBox 124">
            <a:extLst>
              <a:ext uri="{FF2B5EF4-FFF2-40B4-BE49-F238E27FC236}">
                <a16:creationId xmlns:a16="http://schemas.microsoft.com/office/drawing/2014/main" id="{66879199-C48C-4DE6-92F2-487531E1CE02}"/>
              </a:ext>
            </a:extLst>
          </p:cNvPr>
          <p:cNvSpPr txBox="1"/>
          <p:nvPr/>
        </p:nvSpPr>
        <p:spPr>
          <a:xfrm>
            <a:off x="444500" y="1111456"/>
            <a:ext cx="8255000" cy="228600"/>
          </a:xfrm>
          <a:prstGeom prst="rect">
            <a:avLst/>
          </a:prstGeom>
          <a:noFill/>
        </p:spPr>
        <p:txBody>
          <a:bodyPr vertOverflow="overflow" vert="horz" wrap="square" rtlCol="0" anchor="t">
            <a:noAutofit/>
          </a:bodyPr>
          <a:lstStyle/>
          <a:p>
            <a:pPr algn="l"/>
            <a:r>
              <a:rPr lang="en-US" sz="1400" i="1" dirty="0">
                <a:solidFill>
                  <a:srgbClr val="A9C9D2"/>
                </a:solidFill>
                <a:latin typeface="Georgia"/>
              </a:rPr>
              <a:t>Patterns guide the next conversation with a clinician; they are not a diagnosis by themselves.</a:t>
            </a:r>
          </a:p>
        </p:txBody>
      </p:sp>
      <p:sp>
        <p:nvSpPr>
          <p:cNvPr id="2" name="Rectangle: Rounded Corners 1">
            <a:extLst>
              <a:ext uri="{FF2B5EF4-FFF2-40B4-BE49-F238E27FC236}">
                <a16:creationId xmlns:a16="http://schemas.microsoft.com/office/drawing/2014/main" id="{B296D2D3-7D32-40E3-8F63-00A7AB162684}"/>
              </a:ext>
            </a:extLst>
          </p:cNvPr>
          <p:cNvSpPr/>
          <p:nvPr/>
        </p:nvSpPr>
        <p:spPr>
          <a:xfrm>
            <a:off x="482600" y="15113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 name="Rectangle 2">
            <a:extLst>
              <a:ext uri="{FF2B5EF4-FFF2-40B4-BE49-F238E27FC236}">
                <a16:creationId xmlns:a16="http://schemas.microsoft.com/office/drawing/2014/main" id="{65AE78F3-C619-4275-A192-E00A090DB698}"/>
              </a:ext>
            </a:extLst>
          </p:cNvPr>
          <p:cNvSpPr/>
          <p:nvPr/>
        </p:nvSpPr>
        <p:spPr>
          <a:xfrm>
            <a:off x="482600" y="16129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 name="TextBox 3">
            <a:extLst>
              <a:ext uri="{FF2B5EF4-FFF2-40B4-BE49-F238E27FC236}">
                <a16:creationId xmlns:a16="http://schemas.microsoft.com/office/drawing/2014/main" id="{8556594A-CBBA-4ECA-A288-0247535EDBFC}"/>
              </a:ext>
            </a:extLst>
          </p:cNvPr>
          <p:cNvSpPr txBox="1"/>
          <p:nvPr/>
        </p:nvSpPr>
        <p:spPr>
          <a:xfrm>
            <a:off x="685800" y="1594056"/>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1. Alzheimer's disease</a:t>
            </a:r>
          </a:p>
        </p:txBody>
      </p:sp>
      <p:sp>
        <p:nvSpPr>
          <p:cNvPr id="5" name="TextBox 4">
            <a:extLst>
              <a:ext uri="{FF2B5EF4-FFF2-40B4-BE49-F238E27FC236}">
                <a16:creationId xmlns:a16="http://schemas.microsoft.com/office/drawing/2014/main" id="{D70C48B4-6B5F-4719-82E1-0D67C42CC4FD}"/>
              </a:ext>
            </a:extLst>
          </p:cNvPr>
          <p:cNvSpPr txBox="1"/>
          <p:nvPr/>
        </p:nvSpPr>
        <p:spPr>
          <a:xfrm>
            <a:off x="567816" y="1875504"/>
            <a:ext cx="3898900" cy="307777"/>
          </a:xfrm>
          <a:prstGeom prst="rect">
            <a:avLst/>
          </a:prstGeom>
          <a:noFill/>
        </p:spPr>
        <p:txBody>
          <a:bodyPr vertOverflow="overflow" vert="horz" wrap="square" rtlCol="0" anchor="t">
            <a:spAutoFit/>
          </a:bodyPr>
          <a:lstStyle/>
          <a:p>
            <a:pPr algn="l"/>
            <a:r>
              <a:rPr lang="en-US" sz="1400" dirty="0">
                <a:solidFill>
                  <a:srgbClr val="26333D"/>
                </a:solidFill>
                <a:latin typeface="Aptos"/>
              </a:rPr>
              <a:t>Memory and new learning usually stand out first.</a:t>
            </a:r>
          </a:p>
        </p:txBody>
      </p:sp>
      <p:sp>
        <p:nvSpPr>
          <p:cNvPr id="6" name="TextBox 5">
            <a:extLst>
              <a:ext uri="{FF2B5EF4-FFF2-40B4-BE49-F238E27FC236}">
                <a16:creationId xmlns:a16="http://schemas.microsoft.com/office/drawing/2014/main" id="{9F7C5738-F9F2-40F3-A33A-67FDD241C57C}"/>
              </a:ext>
            </a:extLst>
          </p:cNvPr>
          <p:cNvSpPr txBox="1"/>
          <p:nvPr/>
        </p:nvSpPr>
        <p:spPr>
          <a:xfrm>
            <a:off x="951275" y="2093864"/>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often gradual</a:t>
            </a:r>
          </a:p>
        </p:txBody>
      </p:sp>
      <p:sp>
        <p:nvSpPr>
          <p:cNvPr id="7" name="Rectangle: Rounded Corners 6">
            <a:extLst>
              <a:ext uri="{FF2B5EF4-FFF2-40B4-BE49-F238E27FC236}">
                <a16:creationId xmlns:a16="http://schemas.microsoft.com/office/drawing/2014/main" id="{5B1540D6-FDB0-47F3-A567-64AE68EE147A}"/>
              </a:ext>
            </a:extLst>
          </p:cNvPr>
          <p:cNvSpPr/>
          <p:nvPr/>
        </p:nvSpPr>
        <p:spPr>
          <a:xfrm>
            <a:off x="4699000" y="15113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 name="Rectangle 7">
            <a:extLst>
              <a:ext uri="{FF2B5EF4-FFF2-40B4-BE49-F238E27FC236}">
                <a16:creationId xmlns:a16="http://schemas.microsoft.com/office/drawing/2014/main" id="{85FE147B-8F46-4AE1-BB79-301CFD68E6D1}"/>
              </a:ext>
            </a:extLst>
          </p:cNvPr>
          <p:cNvSpPr/>
          <p:nvPr/>
        </p:nvSpPr>
        <p:spPr>
          <a:xfrm>
            <a:off x="4699000" y="16129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 name="TextBox 8">
            <a:extLst>
              <a:ext uri="{FF2B5EF4-FFF2-40B4-BE49-F238E27FC236}">
                <a16:creationId xmlns:a16="http://schemas.microsoft.com/office/drawing/2014/main" id="{C59B7BBC-F95C-4E38-ABC3-375D0973C755}"/>
              </a:ext>
            </a:extLst>
          </p:cNvPr>
          <p:cNvSpPr txBox="1"/>
          <p:nvPr/>
        </p:nvSpPr>
        <p:spPr>
          <a:xfrm>
            <a:off x="4902200" y="1535064"/>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2. Vascular dementia</a:t>
            </a:r>
          </a:p>
        </p:txBody>
      </p:sp>
      <p:sp>
        <p:nvSpPr>
          <p:cNvPr id="10" name="TextBox 9">
            <a:extLst>
              <a:ext uri="{FF2B5EF4-FFF2-40B4-BE49-F238E27FC236}">
                <a16:creationId xmlns:a16="http://schemas.microsoft.com/office/drawing/2014/main" id="{EA98E06C-CB12-41CD-B7DC-3408F2B447AB}"/>
              </a:ext>
            </a:extLst>
          </p:cNvPr>
          <p:cNvSpPr txBox="1"/>
          <p:nvPr/>
        </p:nvSpPr>
        <p:spPr>
          <a:xfrm>
            <a:off x="4902200" y="1801764"/>
            <a:ext cx="3810000" cy="307777"/>
          </a:xfrm>
          <a:prstGeom prst="rect">
            <a:avLst/>
          </a:prstGeom>
          <a:noFill/>
        </p:spPr>
        <p:txBody>
          <a:bodyPr vertOverflow="overflow" vert="horz" wrap="square" rtlCol="0" anchor="t">
            <a:spAutoFit/>
          </a:bodyPr>
          <a:lstStyle/>
          <a:p>
            <a:pPr algn="l"/>
            <a:r>
              <a:rPr lang="en-US" sz="1400" dirty="0">
                <a:solidFill>
                  <a:srgbClr val="26333D"/>
                </a:solidFill>
                <a:latin typeface="Aptos"/>
              </a:rPr>
              <a:t>Often tied to strokes or blood-vessel disease.</a:t>
            </a:r>
          </a:p>
        </p:txBody>
      </p:sp>
      <p:sp>
        <p:nvSpPr>
          <p:cNvPr id="11" name="TextBox 10">
            <a:extLst>
              <a:ext uri="{FF2B5EF4-FFF2-40B4-BE49-F238E27FC236}">
                <a16:creationId xmlns:a16="http://schemas.microsoft.com/office/drawing/2014/main" id="{C35CBB96-DD9A-43E6-BA58-00872216A95D}"/>
              </a:ext>
            </a:extLst>
          </p:cNvPr>
          <p:cNvSpPr txBox="1"/>
          <p:nvPr/>
        </p:nvSpPr>
        <p:spPr>
          <a:xfrm>
            <a:off x="4902200" y="2020124"/>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may worsen in steps</a:t>
            </a:r>
          </a:p>
        </p:txBody>
      </p:sp>
      <p:sp>
        <p:nvSpPr>
          <p:cNvPr id="12" name="Rectangle: Rounded Corners 11">
            <a:extLst>
              <a:ext uri="{FF2B5EF4-FFF2-40B4-BE49-F238E27FC236}">
                <a16:creationId xmlns:a16="http://schemas.microsoft.com/office/drawing/2014/main" id="{C8E3EDF8-C1CC-4FD1-B79F-2388A8305E67}"/>
              </a:ext>
            </a:extLst>
          </p:cNvPr>
          <p:cNvSpPr/>
          <p:nvPr/>
        </p:nvSpPr>
        <p:spPr>
          <a:xfrm>
            <a:off x="482600" y="24384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3" name="Rectangle 12">
            <a:extLst>
              <a:ext uri="{FF2B5EF4-FFF2-40B4-BE49-F238E27FC236}">
                <a16:creationId xmlns:a16="http://schemas.microsoft.com/office/drawing/2014/main" id="{1A433C07-3E83-41E0-BB57-CE1320C00E08}"/>
              </a:ext>
            </a:extLst>
          </p:cNvPr>
          <p:cNvSpPr/>
          <p:nvPr/>
        </p:nvSpPr>
        <p:spPr>
          <a:xfrm>
            <a:off x="482600" y="25400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4" name="TextBox 13">
            <a:extLst>
              <a:ext uri="{FF2B5EF4-FFF2-40B4-BE49-F238E27FC236}">
                <a16:creationId xmlns:a16="http://schemas.microsoft.com/office/drawing/2014/main" id="{2097F175-BABD-4B7F-900F-55F4FBABF535}"/>
              </a:ext>
            </a:extLst>
          </p:cNvPr>
          <p:cNvSpPr txBox="1"/>
          <p:nvPr/>
        </p:nvSpPr>
        <p:spPr>
          <a:xfrm>
            <a:off x="685800" y="2417920"/>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3. Lewy body dementia</a:t>
            </a:r>
          </a:p>
        </p:txBody>
      </p:sp>
      <p:sp>
        <p:nvSpPr>
          <p:cNvPr id="15" name="TextBox 14">
            <a:extLst>
              <a:ext uri="{FF2B5EF4-FFF2-40B4-BE49-F238E27FC236}">
                <a16:creationId xmlns:a16="http://schemas.microsoft.com/office/drawing/2014/main" id="{46386941-9E21-4A63-BFB3-39D5FE6E804C}"/>
              </a:ext>
            </a:extLst>
          </p:cNvPr>
          <p:cNvSpPr txBox="1"/>
          <p:nvPr/>
        </p:nvSpPr>
        <p:spPr>
          <a:xfrm>
            <a:off x="685800" y="2625628"/>
            <a:ext cx="35814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Hallucinations, dream acting, movement, or alertness shifts.</a:t>
            </a:r>
          </a:p>
        </p:txBody>
      </p:sp>
      <p:sp>
        <p:nvSpPr>
          <p:cNvPr id="16" name="TextBox 15">
            <a:extLst>
              <a:ext uri="{FF2B5EF4-FFF2-40B4-BE49-F238E27FC236}">
                <a16:creationId xmlns:a16="http://schemas.microsoft.com/office/drawing/2014/main" id="{29811258-E050-4D91-B76B-CD581C67C6B9}"/>
              </a:ext>
            </a:extLst>
          </p:cNvPr>
          <p:cNvSpPr txBox="1"/>
          <p:nvPr/>
        </p:nvSpPr>
        <p:spPr>
          <a:xfrm>
            <a:off x="685800" y="3037760"/>
            <a:ext cx="2442087"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may fluctuate</a:t>
            </a:r>
          </a:p>
        </p:txBody>
      </p:sp>
      <p:sp>
        <p:nvSpPr>
          <p:cNvPr id="17" name="Rectangle: Rounded Corners 16">
            <a:extLst>
              <a:ext uri="{FF2B5EF4-FFF2-40B4-BE49-F238E27FC236}">
                <a16:creationId xmlns:a16="http://schemas.microsoft.com/office/drawing/2014/main" id="{D9086C0C-8098-4212-8A89-AD38B8CA8614}"/>
              </a:ext>
            </a:extLst>
          </p:cNvPr>
          <p:cNvSpPr/>
          <p:nvPr/>
        </p:nvSpPr>
        <p:spPr>
          <a:xfrm>
            <a:off x="4699000" y="24384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 name="Rectangle 17">
            <a:extLst>
              <a:ext uri="{FF2B5EF4-FFF2-40B4-BE49-F238E27FC236}">
                <a16:creationId xmlns:a16="http://schemas.microsoft.com/office/drawing/2014/main" id="{F67EBEF7-7F31-4C75-B704-945F23182D1E}"/>
              </a:ext>
            </a:extLst>
          </p:cNvPr>
          <p:cNvSpPr/>
          <p:nvPr/>
        </p:nvSpPr>
        <p:spPr>
          <a:xfrm>
            <a:off x="4699000" y="25400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 name="TextBox 18">
            <a:extLst>
              <a:ext uri="{FF2B5EF4-FFF2-40B4-BE49-F238E27FC236}">
                <a16:creationId xmlns:a16="http://schemas.microsoft.com/office/drawing/2014/main" id="{65583DAB-CFBF-4C0D-B840-98D7526125DC}"/>
              </a:ext>
            </a:extLst>
          </p:cNvPr>
          <p:cNvSpPr txBox="1"/>
          <p:nvPr/>
        </p:nvSpPr>
        <p:spPr>
          <a:xfrm>
            <a:off x="4902200" y="2403172"/>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4. Frontotemporal dementia</a:t>
            </a:r>
          </a:p>
        </p:txBody>
      </p:sp>
      <p:sp>
        <p:nvSpPr>
          <p:cNvPr id="20" name="TextBox 19">
            <a:extLst>
              <a:ext uri="{FF2B5EF4-FFF2-40B4-BE49-F238E27FC236}">
                <a16:creationId xmlns:a16="http://schemas.microsoft.com/office/drawing/2014/main" id="{182488CB-9FAE-40DE-9750-0E35BCB4746B}"/>
              </a:ext>
            </a:extLst>
          </p:cNvPr>
          <p:cNvSpPr txBox="1"/>
          <p:nvPr/>
        </p:nvSpPr>
        <p:spPr>
          <a:xfrm>
            <a:off x="4961191" y="2655124"/>
            <a:ext cx="3657601" cy="498598"/>
          </a:xfrm>
          <a:prstGeom prst="rect">
            <a:avLst/>
          </a:prstGeom>
          <a:noFill/>
        </p:spPr>
        <p:txBody>
          <a:bodyPr vertOverflow="overflow" vert="horz" wrap="square" rtlCol="0" anchor="t">
            <a:spAutoFit/>
          </a:bodyPr>
          <a:lstStyle/>
          <a:p>
            <a:pPr algn="l"/>
            <a:r>
              <a:rPr lang="en-US" sz="1320" dirty="0">
                <a:solidFill>
                  <a:srgbClr val="26333D"/>
                </a:solidFill>
                <a:latin typeface="Aptos"/>
              </a:rPr>
              <a:t>Personality, judgment, behavior, or language changes first.</a:t>
            </a:r>
          </a:p>
        </p:txBody>
      </p:sp>
      <p:sp>
        <p:nvSpPr>
          <p:cNvPr id="21" name="TextBox 20">
            <a:extLst>
              <a:ext uri="{FF2B5EF4-FFF2-40B4-BE49-F238E27FC236}">
                <a16:creationId xmlns:a16="http://schemas.microsoft.com/office/drawing/2014/main" id="{576C329C-BF12-4A9C-9DBA-572183866398}"/>
              </a:ext>
            </a:extLst>
          </p:cNvPr>
          <p:cNvSpPr txBox="1"/>
          <p:nvPr/>
        </p:nvSpPr>
        <p:spPr>
          <a:xfrm>
            <a:off x="4990688" y="3020964"/>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behavior/language first</a:t>
            </a:r>
          </a:p>
        </p:txBody>
      </p:sp>
      <p:sp>
        <p:nvSpPr>
          <p:cNvPr id="22" name="Rectangle: Rounded Corners 21">
            <a:extLst>
              <a:ext uri="{FF2B5EF4-FFF2-40B4-BE49-F238E27FC236}">
                <a16:creationId xmlns:a16="http://schemas.microsoft.com/office/drawing/2014/main" id="{33982F87-2A63-49F7-B531-CAF4C39474FD}"/>
              </a:ext>
            </a:extLst>
          </p:cNvPr>
          <p:cNvSpPr/>
          <p:nvPr/>
        </p:nvSpPr>
        <p:spPr>
          <a:xfrm>
            <a:off x="482600" y="33655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3" name="Rectangle 22">
            <a:extLst>
              <a:ext uri="{FF2B5EF4-FFF2-40B4-BE49-F238E27FC236}">
                <a16:creationId xmlns:a16="http://schemas.microsoft.com/office/drawing/2014/main" id="{7FB2DBD4-44E1-4C09-B624-975DAEAB2263}"/>
              </a:ext>
            </a:extLst>
          </p:cNvPr>
          <p:cNvSpPr/>
          <p:nvPr/>
        </p:nvSpPr>
        <p:spPr>
          <a:xfrm>
            <a:off x="482600" y="34671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4" name="TextBox 23">
            <a:extLst>
              <a:ext uri="{FF2B5EF4-FFF2-40B4-BE49-F238E27FC236}">
                <a16:creationId xmlns:a16="http://schemas.microsoft.com/office/drawing/2014/main" id="{A5A1E512-8F9C-45A4-924B-803F6E5D3464}"/>
              </a:ext>
            </a:extLst>
          </p:cNvPr>
          <p:cNvSpPr txBox="1"/>
          <p:nvPr/>
        </p:nvSpPr>
        <p:spPr>
          <a:xfrm>
            <a:off x="685800" y="3345020"/>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5. Mixed dementia</a:t>
            </a:r>
          </a:p>
        </p:txBody>
      </p:sp>
      <p:sp>
        <p:nvSpPr>
          <p:cNvPr id="25" name="TextBox 24">
            <a:extLst>
              <a:ext uri="{FF2B5EF4-FFF2-40B4-BE49-F238E27FC236}">
                <a16:creationId xmlns:a16="http://schemas.microsoft.com/office/drawing/2014/main" id="{D5CF7BD2-B9A1-4B39-82D1-C4C2DAD6F0C0}"/>
              </a:ext>
            </a:extLst>
          </p:cNvPr>
          <p:cNvSpPr txBox="1"/>
          <p:nvPr/>
        </p:nvSpPr>
        <p:spPr>
          <a:xfrm>
            <a:off x="685800" y="3552728"/>
            <a:ext cx="35814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More than one brain change happens at the same time.</a:t>
            </a:r>
          </a:p>
        </p:txBody>
      </p:sp>
      <p:sp>
        <p:nvSpPr>
          <p:cNvPr id="26" name="TextBox 25">
            <a:extLst>
              <a:ext uri="{FF2B5EF4-FFF2-40B4-BE49-F238E27FC236}">
                <a16:creationId xmlns:a16="http://schemas.microsoft.com/office/drawing/2014/main" id="{3D9D505B-E0CA-4AE6-95EF-3F301E8B76EC}"/>
              </a:ext>
            </a:extLst>
          </p:cNvPr>
          <p:cNvSpPr txBox="1"/>
          <p:nvPr/>
        </p:nvSpPr>
        <p:spPr>
          <a:xfrm>
            <a:off x="787812" y="3932698"/>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combined causes</a:t>
            </a:r>
          </a:p>
        </p:txBody>
      </p:sp>
      <p:sp>
        <p:nvSpPr>
          <p:cNvPr id="27" name="Rectangle: Rounded Corners 26">
            <a:extLst>
              <a:ext uri="{FF2B5EF4-FFF2-40B4-BE49-F238E27FC236}">
                <a16:creationId xmlns:a16="http://schemas.microsoft.com/office/drawing/2014/main" id="{D77E1B45-B7E3-4F09-822E-6C92F6CF285A}"/>
              </a:ext>
            </a:extLst>
          </p:cNvPr>
          <p:cNvSpPr/>
          <p:nvPr/>
        </p:nvSpPr>
        <p:spPr>
          <a:xfrm>
            <a:off x="4699000" y="33655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8" name="Rectangle 27">
            <a:extLst>
              <a:ext uri="{FF2B5EF4-FFF2-40B4-BE49-F238E27FC236}">
                <a16:creationId xmlns:a16="http://schemas.microsoft.com/office/drawing/2014/main" id="{6157251B-4414-42DB-A30C-6313296BA746}"/>
              </a:ext>
            </a:extLst>
          </p:cNvPr>
          <p:cNvSpPr/>
          <p:nvPr/>
        </p:nvSpPr>
        <p:spPr>
          <a:xfrm>
            <a:off x="4699000" y="34671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9" name="TextBox 28">
            <a:extLst>
              <a:ext uri="{FF2B5EF4-FFF2-40B4-BE49-F238E27FC236}">
                <a16:creationId xmlns:a16="http://schemas.microsoft.com/office/drawing/2014/main" id="{A338596A-3C6B-460E-9395-6C41CF54F6D9}"/>
              </a:ext>
            </a:extLst>
          </p:cNvPr>
          <p:cNvSpPr txBox="1"/>
          <p:nvPr/>
        </p:nvSpPr>
        <p:spPr>
          <a:xfrm>
            <a:off x="4902200" y="3389264"/>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6. Parkinson's dementia</a:t>
            </a:r>
          </a:p>
        </p:txBody>
      </p:sp>
      <p:sp>
        <p:nvSpPr>
          <p:cNvPr id="30" name="TextBox 29">
            <a:extLst>
              <a:ext uri="{FF2B5EF4-FFF2-40B4-BE49-F238E27FC236}">
                <a16:creationId xmlns:a16="http://schemas.microsoft.com/office/drawing/2014/main" id="{AFF1427F-B406-40EB-AE3B-C71F661119C2}"/>
              </a:ext>
            </a:extLst>
          </p:cNvPr>
          <p:cNvSpPr txBox="1"/>
          <p:nvPr/>
        </p:nvSpPr>
        <p:spPr>
          <a:xfrm>
            <a:off x="4813713" y="3685460"/>
            <a:ext cx="4381500" cy="295466"/>
          </a:xfrm>
          <a:prstGeom prst="rect">
            <a:avLst/>
          </a:prstGeom>
          <a:noFill/>
        </p:spPr>
        <p:txBody>
          <a:bodyPr vertOverflow="overflow" vert="horz" wrap="square" rtlCol="0" anchor="t">
            <a:spAutoFit/>
          </a:bodyPr>
          <a:lstStyle/>
          <a:p>
            <a:pPr algn="l"/>
            <a:r>
              <a:rPr lang="en-US" sz="1320" dirty="0">
                <a:solidFill>
                  <a:srgbClr val="26333D"/>
                </a:solidFill>
                <a:latin typeface="Aptos"/>
              </a:rPr>
              <a:t>Thinking changes come later in Parkinson’s disease.</a:t>
            </a:r>
          </a:p>
        </p:txBody>
      </p:sp>
      <p:sp>
        <p:nvSpPr>
          <p:cNvPr id="31" name="TextBox 30">
            <a:extLst>
              <a:ext uri="{FF2B5EF4-FFF2-40B4-BE49-F238E27FC236}">
                <a16:creationId xmlns:a16="http://schemas.microsoft.com/office/drawing/2014/main" id="{8959AF4F-4D6C-42FF-B625-2A6A161D7A72}"/>
              </a:ext>
            </a:extLst>
          </p:cNvPr>
          <p:cNvSpPr txBox="1"/>
          <p:nvPr/>
        </p:nvSpPr>
        <p:spPr>
          <a:xfrm>
            <a:off x="4902200" y="3889072"/>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later in Parkinson's</a:t>
            </a:r>
          </a:p>
        </p:txBody>
      </p:sp>
      <p:sp>
        <p:nvSpPr>
          <p:cNvPr id="32" name="Rectangle: Rounded Corners 31">
            <a:extLst>
              <a:ext uri="{FF2B5EF4-FFF2-40B4-BE49-F238E27FC236}">
                <a16:creationId xmlns:a16="http://schemas.microsoft.com/office/drawing/2014/main" id="{4BCF2F8C-9A5C-4D46-83F6-500C6543F061}"/>
              </a:ext>
            </a:extLst>
          </p:cNvPr>
          <p:cNvSpPr/>
          <p:nvPr/>
        </p:nvSpPr>
        <p:spPr>
          <a:xfrm>
            <a:off x="482600" y="42926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3" name="Rectangle 32">
            <a:extLst>
              <a:ext uri="{FF2B5EF4-FFF2-40B4-BE49-F238E27FC236}">
                <a16:creationId xmlns:a16="http://schemas.microsoft.com/office/drawing/2014/main" id="{D46C06BE-4728-4868-8FCE-7F6248872120}"/>
              </a:ext>
            </a:extLst>
          </p:cNvPr>
          <p:cNvSpPr/>
          <p:nvPr/>
        </p:nvSpPr>
        <p:spPr>
          <a:xfrm>
            <a:off x="482600" y="43942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4" name="TextBox 33">
            <a:extLst>
              <a:ext uri="{FF2B5EF4-FFF2-40B4-BE49-F238E27FC236}">
                <a16:creationId xmlns:a16="http://schemas.microsoft.com/office/drawing/2014/main" id="{B1260F6A-364F-403E-A547-9E2E22AE4922}"/>
              </a:ext>
            </a:extLst>
          </p:cNvPr>
          <p:cNvSpPr txBox="1"/>
          <p:nvPr/>
        </p:nvSpPr>
        <p:spPr>
          <a:xfrm>
            <a:off x="685800" y="4301616"/>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7. Creutzfeldt-Jakob disease</a:t>
            </a:r>
          </a:p>
        </p:txBody>
      </p:sp>
      <p:sp>
        <p:nvSpPr>
          <p:cNvPr id="35" name="TextBox 34">
            <a:extLst>
              <a:ext uri="{FF2B5EF4-FFF2-40B4-BE49-F238E27FC236}">
                <a16:creationId xmlns:a16="http://schemas.microsoft.com/office/drawing/2014/main" id="{E38E989A-5982-4B4F-85D7-8D35A740B9BC}"/>
              </a:ext>
            </a:extLst>
          </p:cNvPr>
          <p:cNvSpPr txBox="1"/>
          <p:nvPr/>
        </p:nvSpPr>
        <p:spPr>
          <a:xfrm>
            <a:off x="685800" y="4568316"/>
            <a:ext cx="3581400" cy="307777"/>
          </a:xfrm>
          <a:prstGeom prst="rect">
            <a:avLst/>
          </a:prstGeom>
          <a:noFill/>
        </p:spPr>
        <p:txBody>
          <a:bodyPr vertOverflow="overflow" vert="horz" wrap="square" rtlCol="0" anchor="t">
            <a:spAutoFit/>
          </a:bodyPr>
          <a:lstStyle/>
          <a:p>
            <a:pPr algn="l"/>
            <a:r>
              <a:rPr lang="en-US" sz="1400" dirty="0">
                <a:solidFill>
                  <a:srgbClr val="26333D"/>
                </a:solidFill>
                <a:latin typeface="Aptos"/>
              </a:rPr>
              <a:t>Rare prion disease with much faster decline.</a:t>
            </a:r>
          </a:p>
        </p:txBody>
      </p:sp>
      <p:sp>
        <p:nvSpPr>
          <p:cNvPr id="36" name="TextBox 35">
            <a:extLst>
              <a:ext uri="{FF2B5EF4-FFF2-40B4-BE49-F238E27FC236}">
                <a16:creationId xmlns:a16="http://schemas.microsoft.com/office/drawing/2014/main" id="{499C3F3A-9FF3-4271-B4A1-ABE2B452052A}"/>
              </a:ext>
            </a:extLst>
          </p:cNvPr>
          <p:cNvSpPr txBox="1"/>
          <p:nvPr/>
        </p:nvSpPr>
        <p:spPr>
          <a:xfrm>
            <a:off x="685800" y="4801424"/>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rapid decline — urgent</a:t>
            </a:r>
          </a:p>
        </p:txBody>
      </p:sp>
      <p:sp>
        <p:nvSpPr>
          <p:cNvPr id="37" name="Rectangle: Rounded Corners 36">
            <a:extLst>
              <a:ext uri="{FF2B5EF4-FFF2-40B4-BE49-F238E27FC236}">
                <a16:creationId xmlns:a16="http://schemas.microsoft.com/office/drawing/2014/main" id="{D954722E-A74C-4B47-8A78-5C3F78A82258}"/>
              </a:ext>
            </a:extLst>
          </p:cNvPr>
          <p:cNvSpPr/>
          <p:nvPr/>
        </p:nvSpPr>
        <p:spPr>
          <a:xfrm>
            <a:off x="4699000" y="42926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8" name="Rectangle 37">
            <a:extLst>
              <a:ext uri="{FF2B5EF4-FFF2-40B4-BE49-F238E27FC236}">
                <a16:creationId xmlns:a16="http://schemas.microsoft.com/office/drawing/2014/main" id="{16F01D69-D5F4-4FF5-A7D7-026DA96F69DC}"/>
              </a:ext>
            </a:extLst>
          </p:cNvPr>
          <p:cNvSpPr/>
          <p:nvPr/>
        </p:nvSpPr>
        <p:spPr>
          <a:xfrm>
            <a:off x="4699000" y="43942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9" name="TextBox 38">
            <a:extLst>
              <a:ext uri="{FF2B5EF4-FFF2-40B4-BE49-F238E27FC236}">
                <a16:creationId xmlns:a16="http://schemas.microsoft.com/office/drawing/2014/main" id="{D7CAA727-7F2E-4C88-8A19-2F6B2287AA7E}"/>
              </a:ext>
            </a:extLst>
          </p:cNvPr>
          <p:cNvSpPr txBox="1"/>
          <p:nvPr/>
        </p:nvSpPr>
        <p:spPr>
          <a:xfrm>
            <a:off x="4902200" y="4257372"/>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8. Huntington's disease</a:t>
            </a:r>
          </a:p>
        </p:txBody>
      </p:sp>
      <p:sp>
        <p:nvSpPr>
          <p:cNvPr id="40" name="TextBox 39">
            <a:extLst>
              <a:ext uri="{FF2B5EF4-FFF2-40B4-BE49-F238E27FC236}">
                <a16:creationId xmlns:a16="http://schemas.microsoft.com/office/drawing/2014/main" id="{B9C95328-7E05-4E50-A72A-59EAFD1510E2}"/>
              </a:ext>
            </a:extLst>
          </p:cNvPr>
          <p:cNvSpPr txBox="1"/>
          <p:nvPr/>
        </p:nvSpPr>
        <p:spPr>
          <a:xfrm>
            <a:off x="4902200" y="4479828"/>
            <a:ext cx="37973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Inherited condition with mood, movement, and thinking changes.</a:t>
            </a:r>
          </a:p>
        </p:txBody>
      </p:sp>
      <p:sp>
        <p:nvSpPr>
          <p:cNvPr id="41" name="TextBox 40">
            <a:extLst>
              <a:ext uri="{FF2B5EF4-FFF2-40B4-BE49-F238E27FC236}">
                <a16:creationId xmlns:a16="http://schemas.microsoft.com/office/drawing/2014/main" id="{E0D14218-D550-47F5-9B63-0900DB821B84}"/>
              </a:ext>
            </a:extLst>
          </p:cNvPr>
          <p:cNvSpPr txBox="1"/>
          <p:nvPr/>
        </p:nvSpPr>
        <p:spPr>
          <a:xfrm>
            <a:off x="4902200" y="4875164"/>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inherited + movement</a:t>
            </a:r>
          </a:p>
        </p:txBody>
      </p:sp>
      <p:sp>
        <p:nvSpPr>
          <p:cNvPr id="42" name="Rectangle: Rounded Corners 41">
            <a:extLst>
              <a:ext uri="{FF2B5EF4-FFF2-40B4-BE49-F238E27FC236}">
                <a16:creationId xmlns:a16="http://schemas.microsoft.com/office/drawing/2014/main" id="{BD8630D0-0297-44C1-B744-94BD14400A4A}"/>
              </a:ext>
            </a:extLst>
          </p:cNvPr>
          <p:cNvSpPr/>
          <p:nvPr/>
        </p:nvSpPr>
        <p:spPr>
          <a:xfrm>
            <a:off x="482600" y="52197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3" name="Rectangle 42">
            <a:extLst>
              <a:ext uri="{FF2B5EF4-FFF2-40B4-BE49-F238E27FC236}">
                <a16:creationId xmlns:a16="http://schemas.microsoft.com/office/drawing/2014/main" id="{1EFECDD6-9484-4013-A732-5F021317CC43}"/>
              </a:ext>
            </a:extLst>
          </p:cNvPr>
          <p:cNvSpPr/>
          <p:nvPr/>
        </p:nvSpPr>
        <p:spPr>
          <a:xfrm>
            <a:off x="482600" y="53213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4" name="TextBox 43">
            <a:extLst>
              <a:ext uri="{FF2B5EF4-FFF2-40B4-BE49-F238E27FC236}">
                <a16:creationId xmlns:a16="http://schemas.microsoft.com/office/drawing/2014/main" id="{1414456D-0037-4503-93B9-91320A2E4E39}"/>
              </a:ext>
            </a:extLst>
          </p:cNvPr>
          <p:cNvSpPr txBox="1"/>
          <p:nvPr/>
        </p:nvSpPr>
        <p:spPr>
          <a:xfrm>
            <a:off x="685800" y="5213968"/>
            <a:ext cx="36068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9. Normal-pressure hydrocephalus</a:t>
            </a:r>
          </a:p>
        </p:txBody>
      </p:sp>
      <p:sp>
        <p:nvSpPr>
          <p:cNvPr id="45" name="TextBox 44">
            <a:extLst>
              <a:ext uri="{FF2B5EF4-FFF2-40B4-BE49-F238E27FC236}">
                <a16:creationId xmlns:a16="http://schemas.microsoft.com/office/drawing/2014/main" id="{AAB5DA32-82C0-4F32-B81F-9870B9A6CB80}"/>
              </a:ext>
            </a:extLst>
          </p:cNvPr>
          <p:cNvSpPr txBox="1"/>
          <p:nvPr/>
        </p:nvSpPr>
        <p:spPr>
          <a:xfrm>
            <a:off x="479327" y="5510164"/>
            <a:ext cx="4065223" cy="295466"/>
          </a:xfrm>
          <a:prstGeom prst="rect">
            <a:avLst/>
          </a:prstGeom>
          <a:noFill/>
        </p:spPr>
        <p:txBody>
          <a:bodyPr vertOverflow="overflow" vert="horz" wrap="square" rtlCol="0" anchor="t">
            <a:spAutoFit/>
          </a:bodyPr>
          <a:lstStyle/>
          <a:p>
            <a:pPr algn="l"/>
            <a:r>
              <a:rPr lang="en-US" sz="1320" dirty="0">
                <a:solidFill>
                  <a:srgbClr val="26333D"/>
                </a:solidFill>
                <a:latin typeface="Aptos"/>
              </a:rPr>
              <a:t>Walking trouble, urinary issues, and thinking changes.</a:t>
            </a:r>
          </a:p>
        </p:txBody>
      </p:sp>
      <p:sp>
        <p:nvSpPr>
          <p:cNvPr id="46" name="TextBox 45">
            <a:extLst>
              <a:ext uri="{FF2B5EF4-FFF2-40B4-BE49-F238E27FC236}">
                <a16:creationId xmlns:a16="http://schemas.microsoft.com/office/drawing/2014/main" id="{7E174AB1-D437-4569-83FF-7D2366914FA3}"/>
              </a:ext>
            </a:extLst>
          </p:cNvPr>
          <p:cNvSpPr txBox="1"/>
          <p:nvPr/>
        </p:nvSpPr>
        <p:spPr>
          <a:xfrm>
            <a:off x="715296" y="5728524"/>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may be treatable</a:t>
            </a:r>
          </a:p>
        </p:txBody>
      </p:sp>
      <p:sp>
        <p:nvSpPr>
          <p:cNvPr id="47" name="Rectangle: Rounded Corners 46">
            <a:extLst>
              <a:ext uri="{FF2B5EF4-FFF2-40B4-BE49-F238E27FC236}">
                <a16:creationId xmlns:a16="http://schemas.microsoft.com/office/drawing/2014/main" id="{D0C1B4DA-3F7C-4405-B219-74C34E76CC09}"/>
              </a:ext>
            </a:extLst>
          </p:cNvPr>
          <p:cNvSpPr/>
          <p:nvPr/>
        </p:nvSpPr>
        <p:spPr>
          <a:xfrm>
            <a:off x="4699000" y="5219700"/>
            <a:ext cx="3962400" cy="838200"/>
          </a:xfrm>
          <a:prstGeom prst="roundRect">
            <a:avLst/>
          </a:prstGeom>
          <a:solidFill>
            <a:srgbClr val="E6EEF0"/>
          </a:solidFill>
          <a:ln w="12700" cap="flat" cmpd="sng" algn="ctr">
            <a:solidFill>
              <a:srgbClr val="2BBEC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8" name="Rectangle 47">
            <a:extLst>
              <a:ext uri="{FF2B5EF4-FFF2-40B4-BE49-F238E27FC236}">
                <a16:creationId xmlns:a16="http://schemas.microsoft.com/office/drawing/2014/main" id="{52894697-2311-46B2-B19B-C5FE388DD12A}"/>
              </a:ext>
            </a:extLst>
          </p:cNvPr>
          <p:cNvSpPr/>
          <p:nvPr/>
        </p:nvSpPr>
        <p:spPr>
          <a:xfrm>
            <a:off x="4699000" y="5321300"/>
            <a:ext cx="63500" cy="6350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9" name="TextBox 48">
            <a:extLst>
              <a:ext uri="{FF2B5EF4-FFF2-40B4-BE49-F238E27FC236}">
                <a16:creationId xmlns:a16="http://schemas.microsoft.com/office/drawing/2014/main" id="{E1C32AC8-9D7F-4B75-BB00-3055E6011747}"/>
              </a:ext>
            </a:extLst>
          </p:cNvPr>
          <p:cNvSpPr txBox="1"/>
          <p:nvPr/>
        </p:nvSpPr>
        <p:spPr>
          <a:xfrm>
            <a:off x="4739972" y="5199220"/>
            <a:ext cx="40132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10. Alcohol-related / Wernicke-Korsakoff</a:t>
            </a:r>
          </a:p>
        </p:txBody>
      </p:sp>
      <p:sp>
        <p:nvSpPr>
          <p:cNvPr id="50" name="TextBox 49">
            <a:extLst>
              <a:ext uri="{FF2B5EF4-FFF2-40B4-BE49-F238E27FC236}">
                <a16:creationId xmlns:a16="http://schemas.microsoft.com/office/drawing/2014/main" id="{DE87299B-138E-46CF-A04B-DD6A6A05FFF3}"/>
              </a:ext>
            </a:extLst>
          </p:cNvPr>
          <p:cNvSpPr txBox="1"/>
          <p:nvPr/>
        </p:nvSpPr>
        <p:spPr>
          <a:xfrm>
            <a:off x="4916951" y="5406928"/>
            <a:ext cx="3753868" cy="498598"/>
          </a:xfrm>
          <a:prstGeom prst="rect">
            <a:avLst/>
          </a:prstGeom>
          <a:noFill/>
        </p:spPr>
        <p:txBody>
          <a:bodyPr vertOverflow="overflow" vert="horz" wrap="square" rtlCol="0" anchor="t">
            <a:spAutoFit/>
          </a:bodyPr>
          <a:lstStyle/>
          <a:p>
            <a:pPr algn="l"/>
            <a:r>
              <a:rPr lang="en-US" sz="1320" dirty="0">
                <a:solidFill>
                  <a:srgbClr val="26333D"/>
                </a:solidFill>
                <a:latin typeface="Aptos"/>
              </a:rPr>
              <a:t>Memory problems linked to thiamine deficiency and heavy alcohol use.</a:t>
            </a:r>
          </a:p>
        </p:txBody>
      </p:sp>
      <p:sp>
        <p:nvSpPr>
          <p:cNvPr id="51" name="TextBox 50">
            <a:extLst>
              <a:ext uri="{FF2B5EF4-FFF2-40B4-BE49-F238E27FC236}">
                <a16:creationId xmlns:a16="http://schemas.microsoft.com/office/drawing/2014/main" id="{3FA690EE-D2E1-4073-8001-1E6D01AC8D47}"/>
              </a:ext>
            </a:extLst>
          </p:cNvPr>
          <p:cNvSpPr txBox="1"/>
          <p:nvPr/>
        </p:nvSpPr>
        <p:spPr>
          <a:xfrm>
            <a:off x="4916948" y="5787516"/>
            <a:ext cx="3581400" cy="307777"/>
          </a:xfrm>
          <a:prstGeom prst="rect">
            <a:avLst/>
          </a:prstGeom>
          <a:noFill/>
        </p:spPr>
        <p:txBody>
          <a:bodyPr vertOverflow="overflow" vert="horz" wrap="square" rtlCol="0" anchor="t">
            <a:spAutoFit/>
          </a:bodyPr>
          <a:lstStyle/>
          <a:p>
            <a:pPr algn="l"/>
            <a:r>
              <a:rPr lang="en-US" sz="1400" b="1" dirty="0">
                <a:solidFill>
                  <a:srgbClr val="0B9EA7"/>
                </a:solidFill>
                <a:latin typeface="Aptos"/>
              </a:rPr>
              <a:t>needs medical care</a:t>
            </a:r>
          </a:p>
        </p:txBody>
      </p:sp>
      <p:sp>
        <p:nvSpPr>
          <p:cNvPr id="52" name="TextBox 51">
            <a:extLst>
              <a:ext uri="{FF2B5EF4-FFF2-40B4-BE49-F238E27FC236}">
                <a16:creationId xmlns:a16="http://schemas.microsoft.com/office/drawing/2014/main" id="{C4D76614-4125-4A70-A233-1B4ED21CECA6}"/>
              </a:ext>
            </a:extLst>
          </p:cNvPr>
          <p:cNvSpPr txBox="1"/>
          <p:nvPr/>
        </p:nvSpPr>
        <p:spPr>
          <a:xfrm>
            <a:off x="482600" y="6125908"/>
            <a:ext cx="8178800" cy="523220"/>
          </a:xfrm>
          <a:prstGeom prst="rect">
            <a:avLst/>
          </a:prstGeom>
          <a:noFill/>
        </p:spPr>
        <p:txBody>
          <a:bodyPr vertOverflow="overflow" vert="horz" wrap="square" rtlCol="0" anchor="t">
            <a:spAutoFit/>
          </a:bodyPr>
          <a:lstStyle/>
          <a:p>
            <a:pPr algn="l"/>
            <a:r>
              <a:rPr lang="en-US" sz="1400" b="1" dirty="0">
                <a:solidFill>
                  <a:srgbClr val="FFFFFF"/>
                </a:solidFill>
                <a:latin typeface="Aptos"/>
              </a:rPr>
              <a:t>Helpful community takeaway: ask, ‘what changed first?’ and ‘was the change gradual, stepwise, fast, fluctuating, or linked to alcohol use?’</a:t>
            </a:r>
          </a:p>
        </p:txBody>
      </p:sp>
      <p:sp>
        <p:nvSpPr>
          <p:cNvPr id="53" name="TextBox 52">
            <a:extLst>
              <a:ext uri="{FF2B5EF4-FFF2-40B4-BE49-F238E27FC236}">
                <a16:creationId xmlns:a16="http://schemas.microsoft.com/office/drawing/2014/main" id="{41D7F5D0-DCE4-42C1-9417-8F4557699029}"/>
              </a:ext>
            </a:extLst>
          </p:cNvPr>
          <p:cNvSpPr txBox="1"/>
          <p:nvPr/>
        </p:nvSpPr>
        <p:spPr>
          <a:xfrm>
            <a:off x="431800" y="6578600"/>
            <a:ext cx="8280400" cy="177800"/>
          </a:xfrm>
          <a:prstGeom prst="rect">
            <a:avLst/>
          </a:prstGeom>
          <a:noFill/>
        </p:spPr>
        <p:txBody>
          <a:bodyPr vertOverflow="overflow" vert="horz" wrap="square" rtlCol="0" anchor="t">
            <a:spAutoFit/>
          </a:bodyPr>
          <a:lstStyle/>
          <a:p>
            <a:pPr algn="l"/>
            <a:r>
              <a:rPr lang="en-US" sz="1200">
                <a:solidFill>
                  <a:srgbClr val="B8D3DD"/>
                </a:solidFill>
                <a:latin typeface="Aptos"/>
              </a:rPr>
              <a:t>Sources: National Institute on Aging; Alzheimer’s Association; NIAAA | Educational only — encourage medical evaluation for new changes</a:t>
            </a:r>
          </a:p>
        </p:txBody>
      </p:sp>
    </p:spTree>
    <p:extLst>
      <p:ext uri="{BB962C8B-B14F-4D97-AF65-F5344CB8AC3E}">
        <p14:creationId xmlns:p14="http://schemas.microsoft.com/office/powerpoint/2010/main" val="154671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P6 dark background">
            <a:extLst>
              <a:ext uri="{FF2B5EF4-FFF2-40B4-BE49-F238E27FC236}">
                <a16:creationId xmlns:a16="http://schemas.microsoft.com/office/drawing/2014/main" id="{850CDB72-2540-41EF-A20D-2E0AAB62E363}"/>
              </a:ext>
            </a:extLst>
          </p:cNvPr>
          <p:cNvSpPr/>
          <p:nvPr/>
        </p:nvSpPr>
        <p:spPr>
          <a:xfrm>
            <a:off x="0" y="0"/>
            <a:ext cx="9144000" cy="68580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 name="Title 1">
            <a:extLst>
              <a:ext uri="{FF2B5EF4-FFF2-40B4-BE49-F238E27FC236}">
                <a16:creationId xmlns:a16="http://schemas.microsoft.com/office/drawing/2014/main" id="{E94180B6-6097-8C78-59D3-CB62CA02E71A}"/>
              </a:ext>
            </a:extLst>
          </p:cNvPr>
          <p:cNvSpPr>
            <a:spLocks noGrp="1"/>
          </p:cNvSpPr>
          <p:nvPr>
            <p:ph type="title"/>
          </p:nvPr>
        </p:nvSpPr>
        <p:spPr>
          <a:xfrm>
            <a:off x="469900" y="571500"/>
            <a:ext cx="8255000" cy="546100"/>
          </a:xfrm>
        </p:spPr>
        <p:txBody>
          <a:bodyPr>
            <a:normAutofit/>
          </a:bodyPr>
          <a:lstStyle/>
          <a:p>
            <a:pPr algn="l"/>
            <a:r>
              <a:rPr lang="en-US" sz="2400" dirty="0"/>
              <a:t>Early signs of Alzheimer's &amp; Dementia</a:t>
            </a:r>
          </a:p>
        </p:txBody>
      </p:sp>
      <p:sp>
        <p:nvSpPr>
          <p:cNvPr id="3" name="TextBox 2">
            <a:extLst>
              <a:ext uri="{FF2B5EF4-FFF2-40B4-BE49-F238E27FC236}">
                <a16:creationId xmlns:a16="http://schemas.microsoft.com/office/drawing/2014/main" id="{B166E031-514F-FE40-B9D8-200CC1974359}"/>
              </a:ext>
            </a:extLst>
          </p:cNvPr>
          <p:cNvSpPr txBox="1"/>
          <p:nvPr/>
        </p:nvSpPr>
        <p:spPr>
          <a:xfrm>
            <a:off x="254000" y="114300"/>
            <a:ext cx="1651000" cy="304800"/>
          </a:xfrm>
          <a:prstGeom prst="rect">
            <a:avLst/>
          </a:prstGeom>
          <a:noFill/>
        </p:spPr>
        <p:txBody>
          <a:bodyPr wrap="square" rtlCol="0">
            <a:spAutoFit/>
          </a:bodyPr>
          <a:lstStyle/>
          <a:p>
            <a:r>
              <a:rPr lang="en-US" b="1" dirty="0">
                <a:solidFill>
                  <a:srgbClr val="1FA3A8"/>
                </a:solidFill>
              </a:rPr>
              <a:t>Question 1</a:t>
            </a:r>
          </a:p>
        </p:txBody>
      </p:sp>
      <p:sp>
        <p:nvSpPr>
          <p:cNvPr id="4" name="TextBox 3">
            <a:extLst>
              <a:ext uri="{FF2B5EF4-FFF2-40B4-BE49-F238E27FC236}">
                <a16:creationId xmlns:a16="http://schemas.microsoft.com/office/drawing/2014/main" id="{AC630418-1700-5780-82C4-4FEA52612369}"/>
              </a:ext>
            </a:extLst>
          </p:cNvPr>
          <p:cNvSpPr txBox="1"/>
          <p:nvPr/>
        </p:nvSpPr>
        <p:spPr>
          <a:xfrm>
            <a:off x="482600" y="1117600"/>
            <a:ext cx="7874000" cy="558800"/>
          </a:xfrm>
          <a:prstGeom prst="rect">
            <a:avLst/>
          </a:prstGeom>
          <a:noFill/>
        </p:spPr>
        <p:txBody>
          <a:bodyPr wrap="square" rtlCol="0">
            <a:spAutoFit/>
          </a:bodyPr>
          <a:lstStyle/>
          <a:p>
            <a:r>
              <a:rPr lang="en-US" b="1" dirty="0">
                <a:solidFill>
                  <a:srgbClr val="1FA3A8"/>
                </a:solidFill>
              </a:rPr>
              <a:t>The Alzheimer's Association lists 10 warning signs. Here are the ones families notice first:</a:t>
            </a:r>
          </a:p>
        </p:txBody>
      </p:sp>
      <p:sp>
        <p:nvSpPr>
          <p:cNvPr id="6" name="TextBox 5">
            <a:extLst>
              <a:ext uri="{FF2B5EF4-FFF2-40B4-BE49-F238E27FC236}">
                <a16:creationId xmlns:a16="http://schemas.microsoft.com/office/drawing/2014/main" id="{39018DF3-6CC0-550C-547C-44052EBA242F}"/>
              </a:ext>
            </a:extLst>
          </p:cNvPr>
          <p:cNvSpPr txBox="1"/>
          <p:nvPr/>
        </p:nvSpPr>
        <p:spPr>
          <a:xfrm>
            <a:off x="482600" y="1739900"/>
            <a:ext cx="8178800" cy="307777"/>
          </a:xfrm>
          <a:prstGeom prst="rect">
            <a:avLst/>
          </a:prstGeom>
          <a:noFill/>
        </p:spPr>
        <p:txBody>
          <a:bodyPr wrap="square" rtlCol="0">
            <a:spAutoFit/>
          </a:bodyPr>
          <a:lstStyle/>
          <a:p>
            <a:r>
              <a:rPr lang="en-US" sz="1400" b="1" dirty="0">
                <a:solidFill>
                  <a:srgbClr val="F2B705"/>
                </a:solidFill>
                <a:latin typeface="Aptos"/>
              </a:rPr>
              <a:t>WATCH FOR PATTERNS, NOT ONE-OFF MOMENTS</a:t>
            </a:r>
          </a:p>
        </p:txBody>
      </p:sp>
      <p:sp>
        <p:nvSpPr>
          <p:cNvPr id="7" name="Rectangle 6">
            <a:extLst>
              <a:ext uri="{FF2B5EF4-FFF2-40B4-BE49-F238E27FC236}">
                <a16:creationId xmlns:a16="http://schemas.microsoft.com/office/drawing/2014/main" id="{DB2E7150-6412-4EEA-92EF-ACDC9D78E9EE}"/>
              </a:ext>
            </a:extLst>
          </p:cNvPr>
          <p:cNvSpPr/>
          <p:nvPr/>
        </p:nvSpPr>
        <p:spPr>
          <a:xfrm>
            <a:off x="482600" y="2082800"/>
            <a:ext cx="2717800" cy="31750"/>
          </a:xfrm>
          <a:prstGeom prst="rect">
            <a:avLst/>
          </a:prstGeom>
          <a:solidFill>
            <a:srgbClr val="27C4C8"/>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8" name="Rectangle: Rounded Corners 7">
            <a:extLst>
              <a:ext uri="{FF2B5EF4-FFF2-40B4-BE49-F238E27FC236}">
                <a16:creationId xmlns:a16="http://schemas.microsoft.com/office/drawing/2014/main" id="{E50E4B99-59A0-4B7C-B679-9E2371346B2F}"/>
              </a:ext>
            </a:extLst>
          </p:cNvPr>
          <p:cNvSpPr/>
          <p:nvPr/>
        </p:nvSpPr>
        <p:spPr>
          <a:xfrm>
            <a:off x="482600" y="2336800"/>
            <a:ext cx="3962400" cy="1092200"/>
          </a:xfrm>
          <a:prstGeom prst="roundRect">
            <a:avLst/>
          </a:prstGeom>
          <a:solidFill>
            <a:srgbClr val="F6FBFB"/>
          </a:solidFill>
          <a:ln w="15875" cap="flat" cmpd="sng" algn="ctr">
            <a:solidFill>
              <a:srgbClr val="24BFC5"/>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9" name="Rectangle 8">
            <a:extLst>
              <a:ext uri="{FF2B5EF4-FFF2-40B4-BE49-F238E27FC236}">
                <a16:creationId xmlns:a16="http://schemas.microsoft.com/office/drawing/2014/main" id="{5F628F81-76FB-4C0A-950F-4D434EFB4908}"/>
              </a:ext>
            </a:extLst>
          </p:cNvPr>
          <p:cNvSpPr/>
          <p:nvPr/>
        </p:nvSpPr>
        <p:spPr>
          <a:xfrm>
            <a:off x="482600" y="2463800"/>
            <a:ext cx="63500" cy="8382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0" name="Oval 9">
            <a:extLst>
              <a:ext uri="{FF2B5EF4-FFF2-40B4-BE49-F238E27FC236}">
                <a16:creationId xmlns:a16="http://schemas.microsoft.com/office/drawing/2014/main" id="{2463294A-390A-4526-8C91-B5273B6B21CE}"/>
              </a:ext>
            </a:extLst>
          </p:cNvPr>
          <p:cNvSpPr/>
          <p:nvPr/>
        </p:nvSpPr>
        <p:spPr>
          <a:xfrm>
            <a:off x="698500" y="2552700"/>
            <a:ext cx="304800" cy="304800"/>
          </a:xfrm>
          <a:prstGeom prst="ellipse">
            <a:avLst/>
          </a:prstGeom>
          <a:solidFill>
            <a:srgbClr val="0E8F97"/>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Aptos"/>
              </a:rPr>
              <a:t>1</a:t>
            </a:r>
          </a:p>
        </p:txBody>
      </p:sp>
      <p:sp>
        <p:nvSpPr>
          <p:cNvPr id="11" name="TextBox 10">
            <a:extLst>
              <a:ext uri="{FF2B5EF4-FFF2-40B4-BE49-F238E27FC236}">
                <a16:creationId xmlns:a16="http://schemas.microsoft.com/office/drawing/2014/main" id="{33300E21-A246-4707-AFE3-52D332E14F4B}"/>
              </a:ext>
            </a:extLst>
          </p:cNvPr>
          <p:cNvSpPr txBox="1"/>
          <p:nvPr/>
        </p:nvSpPr>
        <p:spPr>
          <a:xfrm>
            <a:off x="1168400" y="2527300"/>
            <a:ext cx="30734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Memory loss</a:t>
            </a:r>
          </a:p>
        </p:txBody>
      </p:sp>
      <p:sp>
        <p:nvSpPr>
          <p:cNvPr id="12" name="TextBox 11">
            <a:extLst>
              <a:ext uri="{FF2B5EF4-FFF2-40B4-BE49-F238E27FC236}">
                <a16:creationId xmlns:a16="http://schemas.microsoft.com/office/drawing/2014/main" id="{0018D371-FD0D-4B19-8B1B-756573DEA016}"/>
              </a:ext>
            </a:extLst>
          </p:cNvPr>
          <p:cNvSpPr txBox="1"/>
          <p:nvPr/>
        </p:nvSpPr>
        <p:spPr>
          <a:xfrm>
            <a:off x="1168400" y="2844800"/>
            <a:ext cx="30480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Forgetting new information or asking the same question repeatedly.</a:t>
            </a:r>
          </a:p>
        </p:txBody>
      </p:sp>
      <p:sp>
        <p:nvSpPr>
          <p:cNvPr id="13" name="Rectangle: Rounded Corners 12">
            <a:extLst>
              <a:ext uri="{FF2B5EF4-FFF2-40B4-BE49-F238E27FC236}">
                <a16:creationId xmlns:a16="http://schemas.microsoft.com/office/drawing/2014/main" id="{28493D4A-4EB7-4D25-8BBA-CC922F476551}"/>
              </a:ext>
            </a:extLst>
          </p:cNvPr>
          <p:cNvSpPr/>
          <p:nvPr/>
        </p:nvSpPr>
        <p:spPr>
          <a:xfrm>
            <a:off x="4699000" y="2336800"/>
            <a:ext cx="3962400" cy="1092200"/>
          </a:xfrm>
          <a:prstGeom prst="roundRect">
            <a:avLst/>
          </a:prstGeom>
          <a:solidFill>
            <a:srgbClr val="F6FBFB"/>
          </a:solidFill>
          <a:ln w="15875" cap="flat" cmpd="sng" algn="ctr">
            <a:solidFill>
              <a:srgbClr val="24BFC5"/>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4" name="Rectangle 13">
            <a:extLst>
              <a:ext uri="{FF2B5EF4-FFF2-40B4-BE49-F238E27FC236}">
                <a16:creationId xmlns:a16="http://schemas.microsoft.com/office/drawing/2014/main" id="{077BAD0A-04B7-47E7-BA3F-09751CBEF0A6}"/>
              </a:ext>
            </a:extLst>
          </p:cNvPr>
          <p:cNvSpPr/>
          <p:nvPr/>
        </p:nvSpPr>
        <p:spPr>
          <a:xfrm>
            <a:off x="4699000" y="2463800"/>
            <a:ext cx="63500" cy="8382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5" name="Oval 14">
            <a:extLst>
              <a:ext uri="{FF2B5EF4-FFF2-40B4-BE49-F238E27FC236}">
                <a16:creationId xmlns:a16="http://schemas.microsoft.com/office/drawing/2014/main" id="{F1731BEA-9287-420C-9002-4633C3AB6209}"/>
              </a:ext>
            </a:extLst>
          </p:cNvPr>
          <p:cNvSpPr/>
          <p:nvPr/>
        </p:nvSpPr>
        <p:spPr>
          <a:xfrm>
            <a:off x="4914900" y="2552700"/>
            <a:ext cx="304800" cy="304800"/>
          </a:xfrm>
          <a:prstGeom prst="ellipse">
            <a:avLst/>
          </a:prstGeom>
          <a:solidFill>
            <a:srgbClr val="0E8F97"/>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Aptos"/>
              </a:rPr>
              <a:t>2</a:t>
            </a:r>
          </a:p>
        </p:txBody>
      </p:sp>
      <p:sp>
        <p:nvSpPr>
          <p:cNvPr id="16" name="TextBox 15">
            <a:extLst>
              <a:ext uri="{FF2B5EF4-FFF2-40B4-BE49-F238E27FC236}">
                <a16:creationId xmlns:a16="http://schemas.microsoft.com/office/drawing/2014/main" id="{11FBBB44-8676-4ABE-8D00-5C7570D71F99}"/>
              </a:ext>
            </a:extLst>
          </p:cNvPr>
          <p:cNvSpPr txBox="1"/>
          <p:nvPr/>
        </p:nvSpPr>
        <p:spPr>
          <a:xfrm>
            <a:off x="5384800" y="2527300"/>
            <a:ext cx="30734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Trouble planning</a:t>
            </a:r>
          </a:p>
        </p:txBody>
      </p:sp>
      <p:sp>
        <p:nvSpPr>
          <p:cNvPr id="17" name="TextBox 16">
            <a:extLst>
              <a:ext uri="{FF2B5EF4-FFF2-40B4-BE49-F238E27FC236}">
                <a16:creationId xmlns:a16="http://schemas.microsoft.com/office/drawing/2014/main" id="{FCC924D9-5300-4453-B170-F898BFEB3EF2}"/>
              </a:ext>
            </a:extLst>
          </p:cNvPr>
          <p:cNvSpPr txBox="1"/>
          <p:nvPr/>
        </p:nvSpPr>
        <p:spPr>
          <a:xfrm>
            <a:off x="5384800" y="2844800"/>
            <a:ext cx="30480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Losing track of a familiar recipe, budget, or monthly bills.</a:t>
            </a:r>
          </a:p>
        </p:txBody>
      </p:sp>
      <p:sp>
        <p:nvSpPr>
          <p:cNvPr id="18" name="Rectangle: Rounded Corners 17">
            <a:extLst>
              <a:ext uri="{FF2B5EF4-FFF2-40B4-BE49-F238E27FC236}">
                <a16:creationId xmlns:a16="http://schemas.microsoft.com/office/drawing/2014/main" id="{FA9E2A49-929F-48EA-90ED-9FE5277DBBC2}"/>
              </a:ext>
            </a:extLst>
          </p:cNvPr>
          <p:cNvSpPr/>
          <p:nvPr/>
        </p:nvSpPr>
        <p:spPr>
          <a:xfrm>
            <a:off x="482600" y="3632200"/>
            <a:ext cx="3962400" cy="1092200"/>
          </a:xfrm>
          <a:prstGeom prst="roundRect">
            <a:avLst/>
          </a:prstGeom>
          <a:solidFill>
            <a:srgbClr val="F6FBFB"/>
          </a:solidFill>
          <a:ln w="15875" cap="flat" cmpd="sng" algn="ctr">
            <a:solidFill>
              <a:srgbClr val="24BFC5"/>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9" name="Rectangle 18">
            <a:extLst>
              <a:ext uri="{FF2B5EF4-FFF2-40B4-BE49-F238E27FC236}">
                <a16:creationId xmlns:a16="http://schemas.microsoft.com/office/drawing/2014/main" id="{7ABC16C5-9E29-400E-A505-B3149B9D694B}"/>
              </a:ext>
            </a:extLst>
          </p:cNvPr>
          <p:cNvSpPr/>
          <p:nvPr/>
        </p:nvSpPr>
        <p:spPr>
          <a:xfrm>
            <a:off x="482600" y="3759200"/>
            <a:ext cx="63500" cy="8382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0" name="Oval 19">
            <a:extLst>
              <a:ext uri="{FF2B5EF4-FFF2-40B4-BE49-F238E27FC236}">
                <a16:creationId xmlns:a16="http://schemas.microsoft.com/office/drawing/2014/main" id="{CCD3F5A2-DC7A-40D5-A59F-DC7233DCD1AE}"/>
              </a:ext>
            </a:extLst>
          </p:cNvPr>
          <p:cNvSpPr/>
          <p:nvPr/>
        </p:nvSpPr>
        <p:spPr>
          <a:xfrm>
            <a:off x="698500" y="3848100"/>
            <a:ext cx="304800" cy="304800"/>
          </a:xfrm>
          <a:prstGeom prst="ellipse">
            <a:avLst/>
          </a:prstGeom>
          <a:solidFill>
            <a:srgbClr val="0E8F97"/>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Aptos"/>
              </a:rPr>
              <a:t>3</a:t>
            </a:r>
          </a:p>
        </p:txBody>
      </p:sp>
      <p:sp>
        <p:nvSpPr>
          <p:cNvPr id="21" name="TextBox 20">
            <a:extLst>
              <a:ext uri="{FF2B5EF4-FFF2-40B4-BE49-F238E27FC236}">
                <a16:creationId xmlns:a16="http://schemas.microsoft.com/office/drawing/2014/main" id="{8FF82ABD-6A0F-4F9C-AD5F-B8FFF667AD3C}"/>
              </a:ext>
            </a:extLst>
          </p:cNvPr>
          <p:cNvSpPr txBox="1"/>
          <p:nvPr/>
        </p:nvSpPr>
        <p:spPr>
          <a:xfrm>
            <a:off x="1168400" y="3822700"/>
            <a:ext cx="30734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Familiar tasks</a:t>
            </a:r>
          </a:p>
        </p:txBody>
      </p:sp>
      <p:sp>
        <p:nvSpPr>
          <p:cNvPr id="22" name="TextBox 21">
            <a:extLst>
              <a:ext uri="{FF2B5EF4-FFF2-40B4-BE49-F238E27FC236}">
                <a16:creationId xmlns:a16="http://schemas.microsoft.com/office/drawing/2014/main" id="{E628FC62-EC0E-4CD5-9D8F-846560DF780F}"/>
              </a:ext>
            </a:extLst>
          </p:cNvPr>
          <p:cNvSpPr txBox="1"/>
          <p:nvPr/>
        </p:nvSpPr>
        <p:spPr>
          <a:xfrm>
            <a:off x="1168400" y="4140200"/>
            <a:ext cx="30480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Difficulty completing routines at home, work, or church.</a:t>
            </a:r>
          </a:p>
        </p:txBody>
      </p:sp>
      <p:sp>
        <p:nvSpPr>
          <p:cNvPr id="23" name="Rectangle: Rounded Corners 22">
            <a:extLst>
              <a:ext uri="{FF2B5EF4-FFF2-40B4-BE49-F238E27FC236}">
                <a16:creationId xmlns:a16="http://schemas.microsoft.com/office/drawing/2014/main" id="{C0FD0046-F80F-4898-AFCE-B4A9CBA05708}"/>
              </a:ext>
            </a:extLst>
          </p:cNvPr>
          <p:cNvSpPr/>
          <p:nvPr/>
        </p:nvSpPr>
        <p:spPr>
          <a:xfrm>
            <a:off x="4699000" y="3632200"/>
            <a:ext cx="3962400" cy="1092200"/>
          </a:xfrm>
          <a:prstGeom prst="roundRect">
            <a:avLst/>
          </a:prstGeom>
          <a:solidFill>
            <a:srgbClr val="F6FBFB"/>
          </a:solidFill>
          <a:ln w="15875" cap="flat" cmpd="sng" algn="ctr">
            <a:solidFill>
              <a:srgbClr val="24BFC5"/>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4" name="Rectangle 23">
            <a:extLst>
              <a:ext uri="{FF2B5EF4-FFF2-40B4-BE49-F238E27FC236}">
                <a16:creationId xmlns:a16="http://schemas.microsoft.com/office/drawing/2014/main" id="{0CD73F63-9BAE-4306-B597-2F851903FE0A}"/>
              </a:ext>
            </a:extLst>
          </p:cNvPr>
          <p:cNvSpPr/>
          <p:nvPr/>
        </p:nvSpPr>
        <p:spPr>
          <a:xfrm>
            <a:off x="4699000" y="3759200"/>
            <a:ext cx="63500" cy="8382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5" name="Oval 24">
            <a:extLst>
              <a:ext uri="{FF2B5EF4-FFF2-40B4-BE49-F238E27FC236}">
                <a16:creationId xmlns:a16="http://schemas.microsoft.com/office/drawing/2014/main" id="{FC75C52C-EAB5-4F79-92DB-71AF84F07616}"/>
              </a:ext>
            </a:extLst>
          </p:cNvPr>
          <p:cNvSpPr/>
          <p:nvPr/>
        </p:nvSpPr>
        <p:spPr>
          <a:xfrm>
            <a:off x="4914900" y="3848100"/>
            <a:ext cx="304800" cy="304800"/>
          </a:xfrm>
          <a:prstGeom prst="ellipse">
            <a:avLst/>
          </a:prstGeom>
          <a:solidFill>
            <a:srgbClr val="0E8F97"/>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Aptos"/>
              </a:rPr>
              <a:t>4</a:t>
            </a:r>
          </a:p>
        </p:txBody>
      </p:sp>
      <p:sp>
        <p:nvSpPr>
          <p:cNvPr id="26" name="TextBox 25">
            <a:extLst>
              <a:ext uri="{FF2B5EF4-FFF2-40B4-BE49-F238E27FC236}">
                <a16:creationId xmlns:a16="http://schemas.microsoft.com/office/drawing/2014/main" id="{C6513AC4-F5C3-4976-9D47-6FE9AD283232}"/>
              </a:ext>
            </a:extLst>
          </p:cNvPr>
          <p:cNvSpPr txBox="1"/>
          <p:nvPr/>
        </p:nvSpPr>
        <p:spPr>
          <a:xfrm>
            <a:off x="5384800" y="3822700"/>
            <a:ext cx="30734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Time or place</a:t>
            </a:r>
          </a:p>
        </p:txBody>
      </p:sp>
      <p:sp>
        <p:nvSpPr>
          <p:cNvPr id="27" name="TextBox 26">
            <a:extLst>
              <a:ext uri="{FF2B5EF4-FFF2-40B4-BE49-F238E27FC236}">
                <a16:creationId xmlns:a16="http://schemas.microsoft.com/office/drawing/2014/main" id="{DC88CAC2-3EA6-49FF-9276-3D84C242758B}"/>
              </a:ext>
            </a:extLst>
          </p:cNvPr>
          <p:cNvSpPr txBox="1"/>
          <p:nvPr/>
        </p:nvSpPr>
        <p:spPr>
          <a:xfrm>
            <a:off x="5384800" y="4140200"/>
            <a:ext cx="30480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Confusion about where they are or getting lost on a familiar street.</a:t>
            </a:r>
          </a:p>
        </p:txBody>
      </p:sp>
      <p:sp>
        <p:nvSpPr>
          <p:cNvPr id="28" name="Rectangle: Rounded Corners 27">
            <a:extLst>
              <a:ext uri="{FF2B5EF4-FFF2-40B4-BE49-F238E27FC236}">
                <a16:creationId xmlns:a16="http://schemas.microsoft.com/office/drawing/2014/main" id="{AB6334DC-8AC3-440F-82AF-69F6BC6434B7}"/>
              </a:ext>
            </a:extLst>
          </p:cNvPr>
          <p:cNvSpPr/>
          <p:nvPr/>
        </p:nvSpPr>
        <p:spPr>
          <a:xfrm>
            <a:off x="482600" y="4927600"/>
            <a:ext cx="3962400" cy="1092200"/>
          </a:xfrm>
          <a:prstGeom prst="roundRect">
            <a:avLst/>
          </a:prstGeom>
          <a:solidFill>
            <a:srgbClr val="F6FBFB"/>
          </a:solidFill>
          <a:ln w="15875" cap="flat" cmpd="sng" algn="ctr">
            <a:solidFill>
              <a:srgbClr val="24BFC5"/>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9" name="Rectangle 28">
            <a:extLst>
              <a:ext uri="{FF2B5EF4-FFF2-40B4-BE49-F238E27FC236}">
                <a16:creationId xmlns:a16="http://schemas.microsoft.com/office/drawing/2014/main" id="{8831D5A9-644A-481D-AD9A-8A1A18A10E02}"/>
              </a:ext>
            </a:extLst>
          </p:cNvPr>
          <p:cNvSpPr/>
          <p:nvPr/>
        </p:nvSpPr>
        <p:spPr>
          <a:xfrm>
            <a:off x="482600" y="5054600"/>
            <a:ext cx="63500" cy="8382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0" name="Oval 29">
            <a:extLst>
              <a:ext uri="{FF2B5EF4-FFF2-40B4-BE49-F238E27FC236}">
                <a16:creationId xmlns:a16="http://schemas.microsoft.com/office/drawing/2014/main" id="{BEAD3B2D-6871-47E9-9849-4720C08E63E2}"/>
              </a:ext>
            </a:extLst>
          </p:cNvPr>
          <p:cNvSpPr/>
          <p:nvPr/>
        </p:nvSpPr>
        <p:spPr>
          <a:xfrm>
            <a:off x="698500" y="5143500"/>
            <a:ext cx="304800" cy="304800"/>
          </a:xfrm>
          <a:prstGeom prst="ellipse">
            <a:avLst/>
          </a:prstGeom>
          <a:solidFill>
            <a:srgbClr val="0E8F97"/>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Aptos"/>
              </a:rPr>
              <a:t>5</a:t>
            </a:r>
          </a:p>
        </p:txBody>
      </p:sp>
      <p:sp>
        <p:nvSpPr>
          <p:cNvPr id="31" name="TextBox 30">
            <a:extLst>
              <a:ext uri="{FF2B5EF4-FFF2-40B4-BE49-F238E27FC236}">
                <a16:creationId xmlns:a16="http://schemas.microsoft.com/office/drawing/2014/main" id="{A8B19A30-5067-4A13-AECB-5CF30B3A3D73}"/>
              </a:ext>
            </a:extLst>
          </p:cNvPr>
          <p:cNvSpPr txBox="1"/>
          <p:nvPr/>
        </p:nvSpPr>
        <p:spPr>
          <a:xfrm>
            <a:off x="1168400" y="5118100"/>
            <a:ext cx="30734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Words and names</a:t>
            </a:r>
          </a:p>
        </p:txBody>
      </p:sp>
      <p:sp>
        <p:nvSpPr>
          <p:cNvPr id="32" name="TextBox 31">
            <a:extLst>
              <a:ext uri="{FF2B5EF4-FFF2-40B4-BE49-F238E27FC236}">
                <a16:creationId xmlns:a16="http://schemas.microsoft.com/office/drawing/2014/main" id="{2B3B57DA-E97E-4B55-82B6-824F64C3B704}"/>
              </a:ext>
            </a:extLst>
          </p:cNvPr>
          <p:cNvSpPr txBox="1"/>
          <p:nvPr/>
        </p:nvSpPr>
        <p:spPr>
          <a:xfrm>
            <a:off x="1168400" y="5435600"/>
            <a:ext cx="30480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Stopping mid-sentence or calling things by the wrong name.</a:t>
            </a:r>
          </a:p>
        </p:txBody>
      </p:sp>
      <p:sp>
        <p:nvSpPr>
          <p:cNvPr id="33" name="Rectangle: Rounded Corners 32">
            <a:extLst>
              <a:ext uri="{FF2B5EF4-FFF2-40B4-BE49-F238E27FC236}">
                <a16:creationId xmlns:a16="http://schemas.microsoft.com/office/drawing/2014/main" id="{81862EF9-C9D9-4929-9A40-A4F48B7C6A65}"/>
              </a:ext>
            </a:extLst>
          </p:cNvPr>
          <p:cNvSpPr/>
          <p:nvPr/>
        </p:nvSpPr>
        <p:spPr>
          <a:xfrm>
            <a:off x="4699000" y="4927600"/>
            <a:ext cx="3962400" cy="1092200"/>
          </a:xfrm>
          <a:prstGeom prst="roundRect">
            <a:avLst/>
          </a:prstGeom>
          <a:solidFill>
            <a:srgbClr val="F6FBFB"/>
          </a:solidFill>
          <a:ln w="15875" cap="flat" cmpd="sng" algn="ctr">
            <a:solidFill>
              <a:srgbClr val="24BFC5"/>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4" name="Rectangle 33">
            <a:extLst>
              <a:ext uri="{FF2B5EF4-FFF2-40B4-BE49-F238E27FC236}">
                <a16:creationId xmlns:a16="http://schemas.microsoft.com/office/drawing/2014/main" id="{6986B43B-F1A3-4160-88C1-FA6B51B0164F}"/>
              </a:ext>
            </a:extLst>
          </p:cNvPr>
          <p:cNvSpPr/>
          <p:nvPr/>
        </p:nvSpPr>
        <p:spPr>
          <a:xfrm>
            <a:off x="4699000" y="5054600"/>
            <a:ext cx="63500" cy="838200"/>
          </a:xfrm>
          <a:prstGeom prst="rect">
            <a:avLst/>
          </a:prstGeom>
          <a:solidFill>
            <a:srgbClr val="24BFC5"/>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5" name="Oval 34">
            <a:extLst>
              <a:ext uri="{FF2B5EF4-FFF2-40B4-BE49-F238E27FC236}">
                <a16:creationId xmlns:a16="http://schemas.microsoft.com/office/drawing/2014/main" id="{8D324AFB-23D1-4D9D-9334-12B59F5747D2}"/>
              </a:ext>
            </a:extLst>
          </p:cNvPr>
          <p:cNvSpPr/>
          <p:nvPr/>
        </p:nvSpPr>
        <p:spPr>
          <a:xfrm>
            <a:off x="4914900" y="5143500"/>
            <a:ext cx="304800" cy="304800"/>
          </a:xfrm>
          <a:prstGeom prst="ellipse">
            <a:avLst/>
          </a:prstGeom>
          <a:solidFill>
            <a:srgbClr val="0E8F97"/>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lstStyle/>
          <a:p>
            <a:pPr algn="l"/>
            <a:r>
              <a:rPr lang="en-US" sz="1200" b="1">
                <a:solidFill>
                  <a:srgbClr val="FFFFFF"/>
                </a:solidFill>
                <a:latin typeface="Aptos"/>
              </a:rPr>
              <a:t>6</a:t>
            </a:r>
          </a:p>
        </p:txBody>
      </p:sp>
      <p:sp>
        <p:nvSpPr>
          <p:cNvPr id="36" name="TextBox 35">
            <a:extLst>
              <a:ext uri="{FF2B5EF4-FFF2-40B4-BE49-F238E27FC236}">
                <a16:creationId xmlns:a16="http://schemas.microsoft.com/office/drawing/2014/main" id="{47D7B245-CE0F-495D-82E0-7BB87F4D2129}"/>
              </a:ext>
            </a:extLst>
          </p:cNvPr>
          <p:cNvSpPr txBox="1"/>
          <p:nvPr/>
        </p:nvSpPr>
        <p:spPr>
          <a:xfrm>
            <a:off x="5384800" y="5118100"/>
            <a:ext cx="3073400" cy="338554"/>
          </a:xfrm>
          <a:prstGeom prst="rect">
            <a:avLst/>
          </a:prstGeom>
          <a:noFill/>
        </p:spPr>
        <p:txBody>
          <a:bodyPr vertOverflow="overflow" vert="horz" wrap="square" rtlCol="0" anchor="t">
            <a:spAutoFit/>
          </a:bodyPr>
          <a:lstStyle/>
          <a:p>
            <a:pPr algn="l"/>
            <a:r>
              <a:rPr lang="en-US" sz="1600" b="1" dirty="0">
                <a:solidFill>
                  <a:srgbClr val="082536"/>
                </a:solidFill>
                <a:latin typeface="Aptos"/>
              </a:rPr>
              <a:t>Social withdrawal</a:t>
            </a:r>
          </a:p>
        </p:txBody>
      </p:sp>
      <p:sp>
        <p:nvSpPr>
          <p:cNvPr id="37" name="TextBox 36">
            <a:extLst>
              <a:ext uri="{FF2B5EF4-FFF2-40B4-BE49-F238E27FC236}">
                <a16:creationId xmlns:a16="http://schemas.microsoft.com/office/drawing/2014/main" id="{482DA574-6E76-4B8C-B98D-33D1084A1758}"/>
              </a:ext>
            </a:extLst>
          </p:cNvPr>
          <p:cNvSpPr txBox="1"/>
          <p:nvPr/>
        </p:nvSpPr>
        <p:spPr>
          <a:xfrm>
            <a:off x="5384800" y="5435600"/>
            <a:ext cx="3048000" cy="523220"/>
          </a:xfrm>
          <a:prstGeom prst="rect">
            <a:avLst/>
          </a:prstGeom>
          <a:noFill/>
        </p:spPr>
        <p:txBody>
          <a:bodyPr vertOverflow="overflow" vert="horz" wrap="square" rtlCol="0" anchor="t">
            <a:spAutoFit/>
          </a:bodyPr>
          <a:lstStyle/>
          <a:p>
            <a:pPr algn="l"/>
            <a:r>
              <a:rPr lang="en-US" sz="1400" dirty="0">
                <a:solidFill>
                  <a:srgbClr val="26333D"/>
                </a:solidFill>
                <a:latin typeface="Aptos"/>
              </a:rPr>
              <a:t>Pulling back from work, hobbies, social life, or personality changes.</a:t>
            </a:r>
          </a:p>
        </p:txBody>
      </p:sp>
      <p:sp>
        <p:nvSpPr>
          <p:cNvPr id="38" name="TextBox 37">
            <a:extLst>
              <a:ext uri="{FF2B5EF4-FFF2-40B4-BE49-F238E27FC236}">
                <a16:creationId xmlns:a16="http://schemas.microsoft.com/office/drawing/2014/main" id="{C3339EEB-DB5F-40A1-A008-D69490A79D13}"/>
              </a:ext>
            </a:extLst>
          </p:cNvPr>
          <p:cNvSpPr txBox="1"/>
          <p:nvPr/>
        </p:nvSpPr>
        <p:spPr>
          <a:xfrm>
            <a:off x="482600" y="6451600"/>
            <a:ext cx="8178800" cy="203200"/>
          </a:xfrm>
          <a:prstGeom prst="rect">
            <a:avLst/>
          </a:prstGeom>
          <a:noFill/>
        </p:spPr>
        <p:txBody>
          <a:bodyPr vertOverflow="overflow" vert="horz" wrap="square" rtlCol="0" anchor="t">
            <a:spAutoFit/>
          </a:bodyPr>
          <a:lstStyle/>
          <a:p>
            <a:pPr algn="l"/>
            <a:r>
              <a:rPr lang="en-US" sz="1200">
                <a:solidFill>
                  <a:srgbClr val="B8D3DD"/>
                </a:solidFill>
                <a:latin typeface="Aptos"/>
              </a:rPr>
              <a:t>Source: Alzheimer’s Association warning signs, summarized for family discussion</a:t>
            </a:r>
          </a:p>
        </p:txBody>
      </p:sp>
      <p:sp>
        <p:nvSpPr>
          <p:cNvPr id="40" name="BP6 title cleanup mask">
            <a:extLst>
              <a:ext uri="{FF2B5EF4-FFF2-40B4-BE49-F238E27FC236}">
                <a16:creationId xmlns:a16="http://schemas.microsoft.com/office/drawing/2014/main" id="{B2459F32-A163-4997-B8C7-66AD98B3618C}"/>
              </a:ext>
            </a:extLst>
          </p:cNvPr>
          <p:cNvSpPr/>
          <p:nvPr/>
        </p:nvSpPr>
        <p:spPr>
          <a:xfrm>
            <a:off x="457200" y="533400"/>
            <a:ext cx="8280400" cy="6096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1" name="BP6 clean title">
            <a:extLst>
              <a:ext uri="{FF2B5EF4-FFF2-40B4-BE49-F238E27FC236}">
                <a16:creationId xmlns:a16="http://schemas.microsoft.com/office/drawing/2014/main" id="{1447E095-F399-4FCA-B4B9-57B667FC6EDE}"/>
              </a:ext>
            </a:extLst>
          </p:cNvPr>
          <p:cNvSpPr txBox="1"/>
          <p:nvPr/>
        </p:nvSpPr>
        <p:spPr>
          <a:xfrm>
            <a:off x="514350" y="635000"/>
            <a:ext cx="8642350" cy="355600"/>
          </a:xfrm>
          <a:prstGeom prst="rect">
            <a:avLst/>
          </a:prstGeom>
          <a:noFill/>
        </p:spPr>
        <p:txBody>
          <a:bodyPr vertOverflow="overflow" vert="horz" wrap="square" rtlCol="0" anchor="ctr" anchorCtr="0">
            <a:noAutofit/>
          </a:bodyPr>
          <a:lstStyle/>
          <a:p>
            <a:pPr algn="l"/>
            <a:r>
              <a:rPr lang="en-US" sz="2600" b="1" dirty="0">
                <a:solidFill>
                  <a:srgbClr val="FFFFFF"/>
                </a:solidFill>
                <a:latin typeface="Georgia"/>
              </a:rPr>
              <a:t>EARLY SIGNS OF ALZHEIMER'S &amp; DEMENTIA</a:t>
            </a:r>
          </a:p>
        </p:txBody>
      </p:sp>
      <p:sp>
        <p:nvSpPr>
          <p:cNvPr id="42" name="BP6 label cleanup patch">
            <a:extLst>
              <a:ext uri="{FF2B5EF4-FFF2-40B4-BE49-F238E27FC236}">
                <a16:creationId xmlns:a16="http://schemas.microsoft.com/office/drawing/2014/main" id="{956336BA-2F27-49BF-B4F9-DF6B6DFC287A}"/>
              </a:ext>
            </a:extLst>
          </p:cNvPr>
          <p:cNvSpPr/>
          <p:nvPr/>
        </p:nvSpPr>
        <p:spPr>
          <a:xfrm>
            <a:off x="0" y="0"/>
            <a:ext cx="2413000" cy="431800"/>
          </a:xfrm>
          <a:prstGeom prst="rect">
            <a:avLst/>
          </a:prstGeom>
          <a:solidFill>
            <a:srgbClr val="07343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43" name="BP6 clean question label">
            <a:extLst>
              <a:ext uri="{FF2B5EF4-FFF2-40B4-BE49-F238E27FC236}">
                <a16:creationId xmlns:a16="http://schemas.microsoft.com/office/drawing/2014/main" id="{78AF3A2B-DA07-4DB8-9F93-6147FB7A2253}"/>
              </a:ext>
            </a:extLst>
          </p:cNvPr>
          <p:cNvSpPr txBox="1"/>
          <p:nvPr/>
        </p:nvSpPr>
        <p:spPr>
          <a:xfrm>
            <a:off x="473584" y="177800"/>
            <a:ext cx="1905000" cy="304800"/>
          </a:xfrm>
          <a:prstGeom prst="rect">
            <a:avLst/>
          </a:prstGeom>
          <a:noFill/>
        </p:spPr>
        <p:txBody>
          <a:bodyPr vertOverflow="overflow" vert="horz" wrap="none" rtlCol="0" anchor="ctr" anchorCtr="0">
            <a:noAutofit/>
          </a:bodyPr>
          <a:lstStyle/>
          <a:p>
            <a:pPr algn="l"/>
            <a:r>
              <a:rPr lang="en-US" b="1" dirty="0">
                <a:solidFill>
                  <a:srgbClr val="4FC7C3"/>
                </a:solidFill>
                <a:latin typeface="Georgia"/>
              </a:rPr>
              <a:t>Question 1</a:t>
            </a:r>
          </a:p>
        </p:txBody>
      </p:sp>
    </p:spTree>
    <p:extLst>
      <p:ext uri="{BB962C8B-B14F-4D97-AF65-F5344CB8AC3E}">
        <p14:creationId xmlns:p14="http://schemas.microsoft.com/office/powerpoint/2010/main" val="363446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BC89-CEAD-7D0A-F065-46C413B09F48}"/>
              </a:ext>
            </a:extLst>
          </p:cNvPr>
          <p:cNvSpPr>
            <a:spLocks noGrp="1"/>
          </p:cNvSpPr>
          <p:nvPr>
            <p:ph type="title"/>
          </p:nvPr>
        </p:nvSpPr>
        <p:spPr>
          <a:xfrm>
            <a:off x="4851400" y="444500"/>
            <a:ext cx="4064000" cy="1092200"/>
          </a:xfrm>
        </p:spPr>
        <p:txBody>
          <a:bodyPr vert="horz" lIns="91440" tIns="45720" rIns="91440" bIns="45720" rtlCol="0" anchor="ctr">
            <a:noAutofit/>
          </a:bodyPr>
          <a:lstStyle/>
          <a:p>
            <a:pPr algn="l"/>
            <a:r>
              <a:rPr lang="en-US" sz="2400" dirty="0"/>
              <a:t>When the brain changes, behavior changes</a:t>
            </a:r>
          </a:p>
        </p:txBody>
      </p:sp>
      <p:pic>
        <p:nvPicPr>
          <p:cNvPr id="5" name="Picture 4" descr="Computer Generated Lights">
            <a:extLst>
              <a:ext uri="{FF2B5EF4-FFF2-40B4-BE49-F238E27FC236}">
                <a16:creationId xmlns:a16="http://schemas.microsoft.com/office/drawing/2014/main" id="{6F7E422C-47E7-FB39-915D-FD9966396E4A}"/>
              </a:ext>
            </a:extLst>
          </p:cNvPr>
          <p:cNvPicPr>
            <a:picLocks noChangeAspect="1"/>
          </p:cNvPicPr>
          <p:nvPr/>
        </p:nvPicPr>
        <p:blipFill>
          <a:blip r:embed="rId4"/>
          <a:srcRect l="20059" r="30608"/>
          <a:stretch>
            <a:fillRect/>
          </a:stretch>
        </p:blipFill>
        <p:spPr>
          <a:xfrm>
            <a:off x="19" y="10"/>
            <a:ext cx="4564059" cy="6857990"/>
          </a:xfrm>
          <a:prstGeom prst="rect">
            <a:avLst/>
          </a:prstGeom>
        </p:spPr>
      </p:pic>
      <p:cxnSp>
        <p:nvCxnSpPr>
          <p:cNvPr id="9" name="Straight Connector 8">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4" name="Clarifying subtitle band">
            <a:extLst>
              <a:ext uri="{FF2B5EF4-FFF2-40B4-BE49-F238E27FC236}">
                <a16:creationId xmlns:a16="http://schemas.microsoft.com/office/drawing/2014/main" id="{6075C8AF-C2FF-4EF1-B7C4-19149EC2B367}"/>
              </a:ext>
            </a:extLst>
          </p:cNvPr>
          <p:cNvSpPr/>
          <p:nvPr/>
        </p:nvSpPr>
        <p:spPr>
          <a:xfrm>
            <a:off x="4851400" y="1841500"/>
            <a:ext cx="4038600" cy="711200"/>
          </a:xfrm>
          <a:prstGeom prst="roundRect">
            <a:avLst/>
          </a:prstGeom>
          <a:solidFill>
            <a:srgbClr val="103247"/>
          </a:solidFill>
          <a:ln w="15240" cap="flat" cmpd="sng" algn="ctr">
            <a:solidFill>
              <a:srgbClr val="37D5E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6" name="Subtitle text">
            <a:extLst>
              <a:ext uri="{FF2B5EF4-FFF2-40B4-BE49-F238E27FC236}">
                <a16:creationId xmlns:a16="http://schemas.microsoft.com/office/drawing/2014/main" id="{717BF586-0DB6-44A6-8E16-2D328CEDA56E}"/>
              </a:ext>
            </a:extLst>
          </p:cNvPr>
          <p:cNvSpPr txBox="1"/>
          <p:nvPr/>
        </p:nvSpPr>
        <p:spPr>
          <a:xfrm>
            <a:off x="5041900" y="1896808"/>
            <a:ext cx="3657600" cy="482600"/>
          </a:xfrm>
          <a:prstGeom prst="rect">
            <a:avLst/>
          </a:prstGeom>
          <a:noFill/>
        </p:spPr>
        <p:txBody>
          <a:bodyPr vertOverflow="overflow" vert="horz" wrap="square" rtlCol="0" anchor="t">
            <a:spAutoFit/>
          </a:bodyPr>
          <a:lstStyle/>
          <a:p>
            <a:pPr algn="l"/>
            <a:r>
              <a:rPr lang="en-US" dirty="0"/>
              <a:t>Different Parts of the Brain Control Behavior</a:t>
            </a:r>
          </a:p>
        </p:txBody>
      </p:sp>
      <p:sp>
        <p:nvSpPr>
          <p:cNvPr id="7" name="Column label behavior">
            <a:extLst>
              <a:ext uri="{FF2B5EF4-FFF2-40B4-BE49-F238E27FC236}">
                <a16:creationId xmlns:a16="http://schemas.microsoft.com/office/drawing/2014/main" id="{E5AD05BB-5E94-4B5A-8290-83DB7CBC146A}"/>
              </a:ext>
            </a:extLst>
          </p:cNvPr>
          <p:cNvSpPr txBox="1"/>
          <p:nvPr/>
        </p:nvSpPr>
        <p:spPr>
          <a:xfrm>
            <a:off x="5080000" y="2743200"/>
            <a:ext cx="1333500" cy="203200"/>
          </a:xfrm>
          <a:prstGeom prst="rect">
            <a:avLst/>
          </a:prstGeom>
          <a:noFill/>
        </p:spPr>
        <p:txBody>
          <a:bodyPr vertOverflow="overflow" vert="horz" wrap="square" rtlCol="0" anchor="t">
            <a:spAutoFit/>
          </a:bodyPr>
          <a:lstStyle/>
          <a:p>
            <a:pPr algn="l"/>
            <a:r>
              <a:rPr lang="en-US" dirty="0"/>
              <a:t>BEHAVIOR</a:t>
            </a:r>
          </a:p>
        </p:txBody>
      </p:sp>
      <p:sp>
        <p:nvSpPr>
          <p:cNvPr id="8" name="Column label brain part">
            <a:extLst>
              <a:ext uri="{FF2B5EF4-FFF2-40B4-BE49-F238E27FC236}">
                <a16:creationId xmlns:a16="http://schemas.microsoft.com/office/drawing/2014/main" id="{7132B19F-CF2E-4CC9-80A5-9C89BA15D5AB}"/>
              </a:ext>
            </a:extLst>
          </p:cNvPr>
          <p:cNvSpPr txBox="1"/>
          <p:nvPr/>
        </p:nvSpPr>
        <p:spPr>
          <a:xfrm>
            <a:off x="6921500" y="2698955"/>
            <a:ext cx="1841500" cy="203200"/>
          </a:xfrm>
          <a:prstGeom prst="rect">
            <a:avLst/>
          </a:prstGeom>
          <a:noFill/>
        </p:spPr>
        <p:txBody>
          <a:bodyPr vertOverflow="overflow" vert="horz" wrap="square" rtlCol="0" anchor="t">
            <a:spAutoFit/>
          </a:bodyPr>
          <a:lstStyle/>
          <a:p>
            <a:pPr algn="l"/>
            <a:r>
              <a:rPr lang="en-US" dirty="0"/>
              <a:t>BRAIN PART</a:t>
            </a:r>
          </a:p>
        </p:txBody>
      </p:sp>
      <p:sp>
        <p:nvSpPr>
          <p:cNvPr id="10" name="Link row 1 panel">
            <a:extLst>
              <a:ext uri="{FF2B5EF4-FFF2-40B4-BE49-F238E27FC236}">
                <a16:creationId xmlns:a16="http://schemas.microsoft.com/office/drawing/2014/main" id="{F7C063BC-C27D-4B50-83EC-B369CA6EB6C7}"/>
              </a:ext>
            </a:extLst>
          </p:cNvPr>
          <p:cNvSpPr/>
          <p:nvPr/>
        </p:nvSpPr>
        <p:spPr>
          <a:xfrm>
            <a:off x="4864100" y="3175000"/>
            <a:ext cx="4038600" cy="698500"/>
          </a:xfrm>
          <a:prstGeom prst="roundRect">
            <a:avLst/>
          </a:prstGeom>
          <a:solidFill>
            <a:srgbClr val="0B2536"/>
          </a:solidFill>
          <a:ln w="12700" cap="flat" cmpd="sng" algn="ctr">
            <a:solidFill>
              <a:srgbClr val="2450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 name="Link row 1 accent">
            <a:extLst>
              <a:ext uri="{FF2B5EF4-FFF2-40B4-BE49-F238E27FC236}">
                <a16:creationId xmlns:a16="http://schemas.microsoft.com/office/drawing/2014/main" id="{607F7A01-4558-4CE0-9B5B-18E6B3933FD4}"/>
              </a:ext>
            </a:extLst>
          </p:cNvPr>
          <p:cNvSpPr/>
          <p:nvPr/>
        </p:nvSpPr>
        <p:spPr>
          <a:xfrm>
            <a:off x="4851400" y="3175000"/>
            <a:ext cx="76200" cy="698500"/>
          </a:xfrm>
          <a:prstGeom prst="rect">
            <a:avLst/>
          </a:prstGeom>
          <a:solidFill>
            <a:srgbClr val="2ED3E6"/>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2" name="Behavior 1">
            <a:extLst>
              <a:ext uri="{FF2B5EF4-FFF2-40B4-BE49-F238E27FC236}">
                <a16:creationId xmlns:a16="http://schemas.microsoft.com/office/drawing/2014/main" id="{BA3ABEDA-315F-4C13-86B5-245A425A6478}"/>
              </a:ext>
            </a:extLst>
          </p:cNvPr>
          <p:cNvSpPr txBox="1"/>
          <p:nvPr/>
        </p:nvSpPr>
        <p:spPr>
          <a:xfrm>
            <a:off x="5080000" y="3378200"/>
            <a:ext cx="1333500" cy="304800"/>
          </a:xfrm>
          <a:prstGeom prst="rect">
            <a:avLst/>
          </a:prstGeom>
          <a:noFill/>
        </p:spPr>
        <p:txBody>
          <a:bodyPr vertOverflow="overflow" vert="horz" wrap="square" rtlCol="0" anchor="t">
            <a:spAutoFit/>
          </a:bodyPr>
          <a:lstStyle/>
          <a:p>
            <a:pPr algn="l"/>
            <a:r>
              <a:rPr lang="en-US"/>
              <a:t>Memory</a:t>
            </a:r>
          </a:p>
        </p:txBody>
      </p:sp>
      <p:sp>
        <p:nvSpPr>
          <p:cNvPr id="13" name="Arrow 1">
            <a:extLst>
              <a:ext uri="{FF2B5EF4-FFF2-40B4-BE49-F238E27FC236}">
                <a16:creationId xmlns:a16="http://schemas.microsoft.com/office/drawing/2014/main" id="{E1EF6EAA-D67C-460F-A9EE-AC5F36A118BC}"/>
              </a:ext>
            </a:extLst>
          </p:cNvPr>
          <p:cNvSpPr txBox="1"/>
          <p:nvPr/>
        </p:nvSpPr>
        <p:spPr>
          <a:xfrm>
            <a:off x="6477000" y="3340100"/>
            <a:ext cx="355600" cy="355600"/>
          </a:xfrm>
          <a:prstGeom prst="rect">
            <a:avLst/>
          </a:prstGeom>
          <a:noFill/>
        </p:spPr>
        <p:txBody>
          <a:bodyPr vertOverflow="overflow" vert="horz" wrap="square" rtlCol="0" anchor="t">
            <a:spAutoFit/>
          </a:bodyPr>
          <a:lstStyle/>
          <a:p>
            <a:pPr algn="l"/>
            <a:r>
              <a:rPr lang="en-US"/>
              <a:t>→</a:t>
            </a:r>
          </a:p>
        </p:txBody>
      </p:sp>
      <p:sp>
        <p:nvSpPr>
          <p:cNvPr id="14" name="Brain part 1">
            <a:extLst>
              <a:ext uri="{FF2B5EF4-FFF2-40B4-BE49-F238E27FC236}">
                <a16:creationId xmlns:a16="http://schemas.microsoft.com/office/drawing/2014/main" id="{8C08C8B8-64C2-402E-969F-840E9E6B1F79}"/>
              </a:ext>
            </a:extLst>
          </p:cNvPr>
          <p:cNvSpPr txBox="1"/>
          <p:nvPr/>
        </p:nvSpPr>
        <p:spPr>
          <a:xfrm>
            <a:off x="6921500" y="3378200"/>
            <a:ext cx="1841500" cy="304800"/>
          </a:xfrm>
          <a:prstGeom prst="rect">
            <a:avLst/>
          </a:prstGeom>
          <a:noFill/>
        </p:spPr>
        <p:txBody>
          <a:bodyPr vertOverflow="overflow" vert="horz" wrap="square" rtlCol="0" anchor="t">
            <a:spAutoFit/>
          </a:bodyPr>
          <a:lstStyle/>
          <a:p>
            <a:pPr algn="l"/>
            <a:r>
              <a:rPr lang="en-US"/>
              <a:t>Hippocampus</a:t>
            </a:r>
          </a:p>
        </p:txBody>
      </p:sp>
      <p:sp>
        <p:nvSpPr>
          <p:cNvPr id="15" name="Link row 2 panel">
            <a:extLst>
              <a:ext uri="{FF2B5EF4-FFF2-40B4-BE49-F238E27FC236}">
                <a16:creationId xmlns:a16="http://schemas.microsoft.com/office/drawing/2014/main" id="{8AD5887D-CE15-4483-B379-8947471D84F3}"/>
              </a:ext>
            </a:extLst>
          </p:cNvPr>
          <p:cNvSpPr/>
          <p:nvPr/>
        </p:nvSpPr>
        <p:spPr>
          <a:xfrm>
            <a:off x="4851400" y="4178300"/>
            <a:ext cx="4038600" cy="698500"/>
          </a:xfrm>
          <a:prstGeom prst="roundRect">
            <a:avLst/>
          </a:prstGeom>
          <a:solidFill>
            <a:srgbClr val="0B2536"/>
          </a:solidFill>
          <a:ln w="12700" cap="flat" cmpd="sng" algn="ctr">
            <a:solidFill>
              <a:srgbClr val="2450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 name="Link row 2 accent">
            <a:extLst>
              <a:ext uri="{FF2B5EF4-FFF2-40B4-BE49-F238E27FC236}">
                <a16:creationId xmlns:a16="http://schemas.microsoft.com/office/drawing/2014/main" id="{01F8565E-7AD3-4364-9214-9A551EE0CA26}"/>
              </a:ext>
            </a:extLst>
          </p:cNvPr>
          <p:cNvSpPr/>
          <p:nvPr/>
        </p:nvSpPr>
        <p:spPr>
          <a:xfrm>
            <a:off x="4851400" y="4178300"/>
            <a:ext cx="76200" cy="698500"/>
          </a:xfrm>
          <a:prstGeom prst="rect">
            <a:avLst/>
          </a:prstGeom>
          <a:solidFill>
            <a:srgbClr val="73E1C4"/>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 name="Behavior 2">
            <a:extLst>
              <a:ext uri="{FF2B5EF4-FFF2-40B4-BE49-F238E27FC236}">
                <a16:creationId xmlns:a16="http://schemas.microsoft.com/office/drawing/2014/main" id="{70A56F13-4050-41A7-B94E-A63507BBBCC5}"/>
              </a:ext>
            </a:extLst>
          </p:cNvPr>
          <p:cNvSpPr txBox="1"/>
          <p:nvPr/>
        </p:nvSpPr>
        <p:spPr>
          <a:xfrm>
            <a:off x="5080000" y="4381500"/>
            <a:ext cx="1333500" cy="304800"/>
          </a:xfrm>
          <a:prstGeom prst="rect">
            <a:avLst/>
          </a:prstGeom>
          <a:noFill/>
        </p:spPr>
        <p:txBody>
          <a:bodyPr vertOverflow="overflow" vert="horz" wrap="square" rtlCol="0" anchor="t">
            <a:spAutoFit/>
          </a:bodyPr>
          <a:lstStyle/>
          <a:p>
            <a:pPr algn="l"/>
            <a:r>
              <a:rPr lang="en-US"/>
              <a:t>Judgment</a:t>
            </a:r>
          </a:p>
        </p:txBody>
      </p:sp>
      <p:sp>
        <p:nvSpPr>
          <p:cNvPr id="18" name="Arrow 2">
            <a:extLst>
              <a:ext uri="{FF2B5EF4-FFF2-40B4-BE49-F238E27FC236}">
                <a16:creationId xmlns:a16="http://schemas.microsoft.com/office/drawing/2014/main" id="{A3B0411D-9617-4DEF-9707-2DA589B72C2F}"/>
              </a:ext>
            </a:extLst>
          </p:cNvPr>
          <p:cNvSpPr txBox="1"/>
          <p:nvPr/>
        </p:nvSpPr>
        <p:spPr>
          <a:xfrm>
            <a:off x="6477000" y="4343400"/>
            <a:ext cx="355600" cy="355600"/>
          </a:xfrm>
          <a:prstGeom prst="rect">
            <a:avLst/>
          </a:prstGeom>
          <a:noFill/>
        </p:spPr>
        <p:txBody>
          <a:bodyPr vertOverflow="overflow" vert="horz" wrap="square" rtlCol="0" anchor="t">
            <a:spAutoFit/>
          </a:bodyPr>
          <a:lstStyle/>
          <a:p>
            <a:pPr algn="l"/>
            <a:r>
              <a:rPr lang="en-US"/>
              <a:t>→</a:t>
            </a:r>
          </a:p>
        </p:txBody>
      </p:sp>
      <p:sp>
        <p:nvSpPr>
          <p:cNvPr id="19" name="Brain part 2">
            <a:extLst>
              <a:ext uri="{FF2B5EF4-FFF2-40B4-BE49-F238E27FC236}">
                <a16:creationId xmlns:a16="http://schemas.microsoft.com/office/drawing/2014/main" id="{EFE27893-4C8E-4E29-BC91-74322179D6FC}"/>
              </a:ext>
            </a:extLst>
          </p:cNvPr>
          <p:cNvSpPr txBox="1"/>
          <p:nvPr/>
        </p:nvSpPr>
        <p:spPr>
          <a:xfrm>
            <a:off x="6921500" y="4381500"/>
            <a:ext cx="1841500" cy="304800"/>
          </a:xfrm>
          <a:prstGeom prst="rect">
            <a:avLst/>
          </a:prstGeom>
          <a:noFill/>
        </p:spPr>
        <p:txBody>
          <a:bodyPr vertOverflow="overflow" vert="horz" wrap="square" rtlCol="0" anchor="t">
            <a:spAutoFit/>
          </a:bodyPr>
          <a:lstStyle/>
          <a:p>
            <a:pPr algn="l"/>
            <a:r>
              <a:rPr lang="en-US"/>
              <a:t>Frontal Lobe</a:t>
            </a:r>
          </a:p>
        </p:txBody>
      </p:sp>
      <p:sp>
        <p:nvSpPr>
          <p:cNvPr id="20" name="Link row 3 panel">
            <a:extLst>
              <a:ext uri="{FF2B5EF4-FFF2-40B4-BE49-F238E27FC236}">
                <a16:creationId xmlns:a16="http://schemas.microsoft.com/office/drawing/2014/main" id="{4E6DA9C5-FF2E-479C-92E3-1DA38D84A43B}"/>
              </a:ext>
            </a:extLst>
          </p:cNvPr>
          <p:cNvSpPr/>
          <p:nvPr/>
        </p:nvSpPr>
        <p:spPr>
          <a:xfrm>
            <a:off x="4851400" y="5181600"/>
            <a:ext cx="4038600" cy="698500"/>
          </a:xfrm>
          <a:prstGeom prst="roundRect">
            <a:avLst/>
          </a:prstGeom>
          <a:solidFill>
            <a:srgbClr val="0B2536"/>
          </a:solidFill>
          <a:ln w="12700" cap="flat" cmpd="sng" algn="ctr">
            <a:solidFill>
              <a:srgbClr val="2450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1" name="Link row 3 accent">
            <a:extLst>
              <a:ext uri="{FF2B5EF4-FFF2-40B4-BE49-F238E27FC236}">
                <a16:creationId xmlns:a16="http://schemas.microsoft.com/office/drawing/2014/main" id="{7FDD3BE7-00C6-40BB-AC49-7A6A5EADE28F}"/>
              </a:ext>
            </a:extLst>
          </p:cNvPr>
          <p:cNvSpPr/>
          <p:nvPr/>
        </p:nvSpPr>
        <p:spPr>
          <a:xfrm>
            <a:off x="4851400" y="5181600"/>
            <a:ext cx="76200" cy="698500"/>
          </a:xfrm>
          <a:prstGeom prst="rect">
            <a:avLst/>
          </a:prstGeom>
          <a:solidFill>
            <a:srgbClr val="FFCF7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2" name="Behavior 3">
            <a:extLst>
              <a:ext uri="{FF2B5EF4-FFF2-40B4-BE49-F238E27FC236}">
                <a16:creationId xmlns:a16="http://schemas.microsoft.com/office/drawing/2014/main" id="{1EEB071A-C471-494F-A22F-32EA40038925}"/>
              </a:ext>
            </a:extLst>
          </p:cNvPr>
          <p:cNvSpPr txBox="1"/>
          <p:nvPr/>
        </p:nvSpPr>
        <p:spPr>
          <a:xfrm>
            <a:off x="5080000" y="5384800"/>
            <a:ext cx="1333500" cy="304800"/>
          </a:xfrm>
          <a:prstGeom prst="rect">
            <a:avLst/>
          </a:prstGeom>
          <a:noFill/>
        </p:spPr>
        <p:txBody>
          <a:bodyPr vertOverflow="overflow" vert="horz" wrap="square" rtlCol="0" anchor="t">
            <a:spAutoFit/>
          </a:bodyPr>
          <a:lstStyle/>
          <a:p>
            <a:pPr algn="l"/>
            <a:r>
              <a:rPr lang="en-US"/>
              <a:t>Emotion</a:t>
            </a:r>
          </a:p>
        </p:txBody>
      </p:sp>
      <p:sp>
        <p:nvSpPr>
          <p:cNvPr id="23" name="Arrow 3">
            <a:extLst>
              <a:ext uri="{FF2B5EF4-FFF2-40B4-BE49-F238E27FC236}">
                <a16:creationId xmlns:a16="http://schemas.microsoft.com/office/drawing/2014/main" id="{DCC2B453-3728-491A-A9FC-3E2DFA937797}"/>
              </a:ext>
            </a:extLst>
          </p:cNvPr>
          <p:cNvSpPr txBox="1"/>
          <p:nvPr/>
        </p:nvSpPr>
        <p:spPr>
          <a:xfrm>
            <a:off x="6477000" y="5346700"/>
            <a:ext cx="355600" cy="355600"/>
          </a:xfrm>
          <a:prstGeom prst="rect">
            <a:avLst/>
          </a:prstGeom>
          <a:noFill/>
        </p:spPr>
        <p:txBody>
          <a:bodyPr vertOverflow="overflow" vert="horz" wrap="square" rtlCol="0" anchor="t">
            <a:spAutoFit/>
          </a:bodyPr>
          <a:lstStyle/>
          <a:p>
            <a:pPr algn="l"/>
            <a:r>
              <a:rPr lang="en-US"/>
              <a:t>→</a:t>
            </a:r>
          </a:p>
        </p:txBody>
      </p:sp>
      <p:sp>
        <p:nvSpPr>
          <p:cNvPr id="24" name="Brain part 3">
            <a:extLst>
              <a:ext uri="{FF2B5EF4-FFF2-40B4-BE49-F238E27FC236}">
                <a16:creationId xmlns:a16="http://schemas.microsoft.com/office/drawing/2014/main" id="{80F28ED4-6543-4CE3-8B21-2CFA32AA50EE}"/>
              </a:ext>
            </a:extLst>
          </p:cNvPr>
          <p:cNvSpPr txBox="1"/>
          <p:nvPr/>
        </p:nvSpPr>
        <p:spPr>
          <a:xfrm>
            <a:off x="6921500" y="5384800"/>
            <a:ext cx="1841500" cy="304800"/>
          </a:xfrm>
          <a:prstGeom prst="rect">
            <a:avLst/>
          </a:prstGeom>
          <a:noFill/>
        </p:spPr>
        <p:txBody>
          <a:bodyPr vertOverflow="overflow" vert="horz" wrap="square" rtlCol="0" anchor="t">
            <a:spAutoFit/>
          </a:bodyPr>
          <a:lstStyle/>
          <a:p>
            <a:pPr algn="l"/>
            <a:r>
              <a:rPr lang="en-US"/>
              <a:t>Amygdala</a:t>
            </a:r>
          </a:p>
        </p:txBody>
      </p:sp>
    </p:spTree>
    <p:extLst>
      <p:ext uri="{BB962C8B-B14F-4D97-AF65-F5344CB8AC3E}">
        <p14:creationId xmlns:p14="http://schemas.microsoft.com/office/powerpoint/2010/main" val="393668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246BF66B-6DF3-4010-9F95-D3D3FFA03711}"/>
              </a:ext>
            </a:extLst>
          </p:cNvPr>
          <p:cNvSpPr/>
          <p:nvPr/>
        </p:nvSpPr>
        <p:spPr>
          <a:xfrm>
            <a:off x="0" y="0"/>
            <a:ext cx="9144000" cy="6858000"/>
          </a:xfrm>
          <a:prstGeom prst="rect">
            <a:avLst/>
          </a:prstGeom>
          <a:solidFill>
            <a:srgbClr val="0B2F36"/>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01" name="Rectangle 100">
            <a:extLst>
              <a:ext uri="{FF2B5EF4-FFF2-40B4-BE49-F238E27FC236}">
                <a16:creationId xmlns:a16="http://schemas.microsoft.com/office/drawing/2014/main" id="{8F472C30-5A55-43CE-B41E-F121D402F531}"/>
              </a:ext>
            </a:extLst>
          </p:cNvPr>
          <p:cNvSpPr/>
          <p:nvPr/>
        </p:nvSpPr>
        <p:spPr>
          <a:xfrm>
            <a:off x="457200" y="774700"/>
            <a:ext cx="736600" cy="381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02" name="TextBox 101">
            <a:extLst>
              <a:ext uri="{FF2B5EF4-FFF2-40B4-BE49-F238E27FC236}">
                <a16:creationId xmlns:a16="http://schemas.microsoft.com/office/drawing/2014/main" id="{0D667BB0-175E-43E8-A222-D4BDA3FFE3A0}"/>
              </a:ext>
            </a:extLst>
          </p:cNvPr>
          <p:cNvSpPr txBox="1"/>
          <p:nvPr/>
        </p:nvSpPr>
        <p:spPr>
          <a:xfrm>
            <a:off x="457200" y="863600"/>
            <a:ext cx="8229600" cy="482600"/>
          </a:xfrm>
          <a:prstGeom prst="rect">
            <a:avLst/>
          </a:prstGeom>
          <a:noFill/>
        </p:spPr>
        <p:txBody>
          <a:bodyPr vertOverflow="overflow" vert="horz" wrap="square" rtlCol="0" anchor="t">
            <a:noAutofit/>
          </a:bodyPr>
          <a:lstStyle/>
          <a:p>
            <a:pPr algn="l"/>
            <a:r>
              <a:rPr lang="en-US" sz="2600" b="1" dirty="0">
                <a:solidFill>
                  <a:srgbClr val="F7FAFA"/>
                </a:solidFill>
                <a:latin typeface="Aptos"/>
              </a:rPr>
              <a:t>Call the doctor — or call 911?</a:t>
            </a:r>
          </a:p>
        </p:txBody>
      </p:sp>
      <p:sp>
        <p:nvSpPr>
          <p:cNvPr id="103" name="TextBox 102">
            <a:extLst>
              <a:ext uri="{FF2B5EF4-FFF2-40B4-BE49-F238E27FC236}">
                <a16:creationId xmlns:a16="http://schemas.microsoft.com/office/drawing/2014/main" id="{922E1BB6-B70A-45FF-805C-B2EDF22E8601}"/>
              </a:ext>
            </a:extLst>
          </p:cNvPr>
          <p:cNvSpPr txBox="1"/>
          <p:nvPr/>
        </p:nvSpPr>
        <p:spPr>
          <a:xfrm>
            <a:off x="469900" y="1384300"/>
            <a:ext cx="8026400" cy="330200"/>
          </a:xfrm>
          <a:prstGeom prst="rect">
            <a:avLst/>
          </a:prstGeom>
          <a:noFill/>
        </p:spPr>
        <p:txBody>
          <a:bodyPr vertOverflow="overflow" vert="horz" wrap="square" rtlCol="0" anchor="t">
            <a:noAutofit/>
          </a:bodyPr>
          <a:lstStyle/>
          <a:p>
            <a:pPr algn="l"/>
            <a:r>
              <a:rPr lang="en-US" sz="1400" dirty="0">
                <a:solidFill>
                  <a:srgbClr val="C7D8D9"/>
                </a:solidFill>
                <a:latin typeface="Aptos"/>
              </a:rPr>
              <a:t>Use speed and severity to decide whether this is a medical appointment or an emergency.</a:t>
            </a:r>
          </a:p>
        </p:txBody>
      </p:sp>
      <p:sp>
        <p:nvSpPr>
          <p:cNvPr id="104" name="Rectangle 103">
            <a:extLst>
              <a:ext uri="{FF2B5EF4-FFF2-40B4-BE49-F238E27FC236}">
                <a16:creationId xmlns:a16="http://schemas.microsoft.com/office/drawing/2014/main" id="{83C6ADAE-91C8-4B81-AEC7-E13743260F94}"/>
              </a:ext>
            </a:extLst>
          </p:cNvPr>
          <p:cNvSpPr/>
          <p:nvPr/>
        </p:nvSpPr>
        <p:spPr>
          <a:xfrm>
            <a:off x="508000" y="1841500"/>
            <a:ext cx="2997200" cy="3048000"/>
          </a:xfrm>
          <a:prstGeom prst="rect">
            <a:avLst/>
          </a:prstGeom>
          <a:solidFill>
            <a:srgbClr val="164951"/>
          </a:solidFill>
          <a:ln w="12700" cap="flat" cmpd="sng" algn="ctr">
            <a:solidFill>
              <a:srgbClr val="2F62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05" name="Rectangle 104">
            <a:extLst>
              <a:ext uri="{FF2B5EF4-FFF2-40B4-BE49-F238E27FC236}">
                <a16:creationId xmlns:a16="http://schemas.microsoft.com/office/drawing/2014/main" id="{09F978DE-D806-49A7-83B0-A496DDFEC6A0}"/>
              </a:ext>
            </a:extLst>
          </p:cNvPr>
          <p:cNvSpPr/>
          <p:nvPr/>
        </p:nvSpPr>
        <p:spPr>
          <a:xfrm>
            <a:off x="508000" y="1841500"/>
            <a:ext cx="76200" cy="30480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06" name="TextBox 105">
            <a:extLst>
              <a:ext uri="{FF2B5EF4-FFF2-40B4-BE49-F238E27FC236}">
                <a16:creationId xmlns:a16="http://schemas.microsoft.com/office/drawing/2014/main" id="{3D489EEB-932B-4D6C-9359-4744E91826F0}"/>
              </a:ext>
            </a:extLst>
          </p:cNvPr>
          <p:cNvSpPr txBox="1"/>
          <p:nvPr/>
        </p:nvSpPr>
        <p:spPr>
          <a:xfrm>
            <a:off x="736600" y="2019300"/>
            <a:ext cx="2552700" cy="203200"/>
          </a:xfrm>
          <a:prstGeom prst="rect">
            <a:avLst/>
          </a:prstGeom>
          <a:noFill/>
        </p:spPr>
        <p:txBody>
          <a:bodyPr vertOverflow="overflow" vert="horz" wrap="square" rtlCol="0" anchor="t">
            <a:noAutofit/>
          </a:bodyPr>
          <a:lstStyle/>
          <a:p>
            <a:pPr algn="l"/>
            <a:r>
              <a:rPr lang="en-US" sz="1200" b="1">
                <a:solidFill>
                  <a:srgbClr val="48C6C0"/>
                </a:solidFill>
                <a:latin typeface="Aptos"/>
              </a:rPr>
              <a:t>CORE MESSAGE</a:t>
            </a:r>
          </a:p>
        </p:txBody>
      </p:sp>
      <p:sp>
        <p:nvSpPr>
          <p:cNvPr id="107" name="TextBox 106">
            <a:extLst>
              <a:ext uri="{FF2B5EF4-FFF2-40B4-BE49-F238E27FC236}">
                <a16:creationId xmlns:a16="http://schemas.microsoft.com/office/drawing/2014/main" id="{A3D89DE5-45CA-4E50-8534-F08C87A66360}"/>
              </a:ext>
            </a:extLst>
          </p:cNvPr>
          <p:cNvSpPr txBox="1"/>
          <p:nvPr/>
        </p:nvSpPr>
        <p:spPr>
          <a:xfrm>
            <a:off x="736600" y="2374900"/>
            <a:ext cx="2552700" cy="698500"/>
          </a:xfrm>
          <a:prstGeom prst="rect">
            <a:avLst/>
          </a:prstGeom>
          <a:noFill/>
        </p:spPr>
        <p:txBody>
          <a:bodyPr vertOverflow="overflow" vert="horz" wrap="square" rtlCol="0" anchor="t">
            <a:noAutofit/>
          </a:bodyPr>
          <a:lstStyle/>
          <a:p>
            <a:pPr algn="l"/>
            <a:r>
              <a:rPr lang="en-US" sz="1650" b="1" dirty="0">
                <a:solidFill>
                  <a:srgbClr val="F7FAFA"/>
                </a:solidFill>
                <a:latin typeface="Aptos"/>
              </a:rPr>
              <a:t>Sudden change is a safety signal.</a:t>
            </a:r>
          </a:p>
        </p:txBody>
      </p:sp>
      <p:sp>
        <p:nvSpPr>
          <p:cNvPr id="108" name="TextBox 107">
            <a:extLst>
              <a:ext uri="{FF2B5EF4-FFF2-40B4-BE49-F238E27FC236}">
                <a16:creationId xmlns:a16="http://schemas.microsoft.com/office/drawing/2014/main" id="{EA0C20FE-458F-49A2-8E59-F2A511D4B50F}"/>
              </a:ext>
            </a:extLst>
          </p:cNvPr>
          <p:cNvSpPr txBox="1"/>
          <p:nvPr/>
        </p:nvSpPr>
        <p:spPr>
          <a:xfrm>
            <a:off x="736600" y="3113960"/>
            <a:ext cx="2552700" cy="1092200"/>
          </a:xfrm>
          <a:prstGeom prst="rect">
            <a:avLst/>
          </a:prstGeom>
          <a:noFill/>
        </p:spPr>
        <p:txBody>
          <a:bodyPr vertOverflow="overflow" vert="horz" wrap="square" rtlCol="0" anchor="t">
            <a:noAutofit/>
          </a:bodyPr>
          <a:lstStyle/>
          <a:p>
            <a:pPr algn="l"/>
            <a:r>
              <a:rPr lang="en-US" sz="1400" dirty="0">
                <a:solidFill>
                  <a:srgbClr val="C7D8D9"/>
                </a:solidFill>
                <a:latin typeface="Aptos"/>
              </a:rPr>
              <a:t>If symptoms come on fast, feel severe, or threaten immediate safety, do not wait for the next appointment.</a:t>
            </a:r>
          </a:p>
        </p:txBody>
      </p:sp>
      <p:sp>
        <p:nvSpPr>
          <p:cNvPr id="109" name="Rectangle 108">
            <a:extLst>
              <a:ext uri="{FF2B5EF4-FFF2-40B4-BE49-F238E27FC236}">
                <a16:creationId xmlns:a16="http://schemas.microsoft.com/office/drawing/2014/main" id="{B8FA4CCF-5F01-4D53-AD2E-B36B651064FC}"/>
              </a:ext>
            </a:extLst>
          </p:cNvPr>
          <p:cNvSpPr/>
          <p:nvPr/>
        </p:nvSpPr>
        <p:spPr>
          <a:xfrm>
            <a:off x="736600" y="4406900"/>
            <a:ext cx="2540000" cy="3302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0" name="TextBox 109">
            <a:extLst>
              <a:ext uri="{FF2B5EF4-FFF2-40B4-BE49-F238E27FC236}">
                <a16:creationId xmlns:a16="http://schemas.microsoft.com/office/drawing/2014/main" id="{723A4179-56F9-45BD-A938-51E905C7160D}"/>
              </a:ext>
            </a:extLst>
          </p:cNvPr>
          <p:cNvSpPr txBox="1"/>
          <p:nvPr/>
        </p:nvSpPr>
        <p:spPr>
          <a:xfrm>
            <a:off x="869744" y="4424108"/>
            <a:ext cx="2362200" cy="190500"/>
          </a:xfrm>
          <a:prstGeom prst="rect">
            <a:avLst/>
          </a:prstGeom>
          <a:noFill/>
        </p:spPr>
        <p:txBody>
          <a:bodyPr vertOverflow="overflow" vert="horz" wrap="square" rtlCol="0" anchor="t">
            <a:noAutofit/>
          </a:bodyPr>
          <a:lstStyle/>
          <a:p>
            <a:pPr algn="l"/>
            <a:r>
              <a:rPr lang="en-US" sz="1200" b="1" dirty="0">
                <a:solidFill>
                  <a:srgbClr val="0E2F36"/>
                </a:solidFill>
                <a:latin typeface="Aptos"/>
              </a:rPr>
              <a:t>WHEN UNSURE: ESCALATE</a:t>
            </a:r>
          </a:p>
        </p:txBody>
      </p:sp>
      <p:sp>
        <p:nvSpPr>
          <p:cNvPr id="111" name="Rectangle 110">
            <a:extLst>
              <a:ext uri="{FF2B5EF4-FFF2-40B4-BE49-F238E27FC236}">
                <a16:creationId xmlns:a16="http://schemas.microsoft.com/office/drawing/2014/main" id="{32C8E518-3019-4420-AF7B-CF9D4CF6BCB5}"/>
              </a:ext>
            </a:extLst>
          </p:cNvPr>
          <p:cNvSpPr/>
          <p:nvPr/>
        </p:nvSpPr>
        <p:spPr>
          <a:xfrm>
            <a:off x="3784600" y="1866900"/>
            <a:ext cx="2362200" cy="3022600"/>
          </a:xfrm>
          <a:prstGeom prst="rect">
            <a:avLst/>
          </a:prstGeom>
          <a:solidFill>
            <a:srgbClr val="F5FBFA"/>
          </a:solidFill>
          <a:ln w="12700" cap="flat" cmpd="sng" algn="ctr">
            <a:solidFill>
              <a:srgbClr val="B8DCD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2" name="Rectangle 111">
            <a:extLst>
              <a:ext uri="{FF2B5EF4-FFF2-40B4-BE49-F238E27FC236}">
                <a16:creationId xmlns:a16="http://schemas.microsoft.com/office/drawing/2014/main" id="{E64F9E6B-2EDE-43B8-BF88-C0B81AA239AE}"/>
              </a:ext>
            </a:extLst>
          </p:cNvPr>
          <p:cNvSpPr/>
          <p:nvPr/>
        </p:nvSpPr>
        <p:spPr>
          <a:xfrm>
            <a:off x="3784600" y="1841500"/>
            <a:ext cx="2362200" cy="1524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3" name="TextBox 112">
            <a:extLst>
              <a:ext uri="{FF2B5EF4-FFF2-40B4-BE49-F238E27FC236}">
                <a16:creationId xmlns:a16="http://schemas.microsoft.com/office/drawing/2014/main" id="{ABB718C6-78E3-4F9C-B282-40734B3F3B99}"/>
              </a:ext>
            </a:extLst>
          </p:cNvPr>
          <p:cNvSpPr txBox="1"/>
          <p:nvPr/>
        </p:nvSpPr>
        <p:spPr>
          <a:xfrm>
            <a:off x="3962400" y="2070100"/>
            <a:ext cx="2057400" cy="317500"/>
          </a:xfrm>
          <a:prstGeom prst="rect">
            <a:avLst/>
          </a:prstGeom>
          <a:noFill/>
        </p:spPr>
        <p:txBody>
          <a:bodyPr vertOverflow="overflow" vert="horz" wrap="square" rtlCol="0" anchor="t">
            <a:noAutofit/>
          </a:bodyPr>
          <a:lstStyle/>
          <a:p>
            <a:pPr algn="l"/>
            <a:r>
              <a:rPr lang="en-US" sz="1600" b="1" dirty="0">
                <a:solidFill>
                  <a:srgbClr val="48C6C0"/>
                </a:solidFill>
                <a:latin typeface="Aptos"/>
              </a:rPr>
              <a:t>CALL THE DOCTOR</a:t>
            </a:r>
          </a:p>
        </p:txBody>
      </p:sp>
      <p:sp>
        <p:nvSpPr>
          <p:cNvPr id="114" name="TextBox 113">
            <a:extLst>
              <a:ext uri="{FF2B5EF4-FFF2-40B4-BE49-F238E27FC236}">
                <a16:creationId xmlns:a16="http://schemas.microsoft.com/office/drawing/2014/main" id="{1CD1CC51-3715-4A81-ABD7-B5FD8C10269A}"/>
              </a:ext>
            </a:extLst>
          </p:cNvPr>
          <p:cNvSpPr txBox="1"/>
          <p:nvPr/>
        </p:nvSpPr>
        <p:spPr>
          <a:xfrm>
            <a:off x="3829668" y="2349500"/>
            <a:ext cx="2361376" cy="355600"/>
          </a:xfrm>
          <a:prstGeom prst="rect">
            <a:avLst/>
          </a:prstGeom>
          <a:noFill/>
        </p:spPr>
        <p:txBody>
          <a:bodyPr vertOverflow="overflow" vert="horz" wrap="square" rtlCol="0" anchor="t">
            <a:noAutofit/>
          </a:bodyPr>
          <a:lstStyle/>
          <a:p>
            <a:pPr algn="l"/>
            <a:r>
              <a:rPr lang="en-US" sz="1550" b="1" dirty="0">
                <a:solidFill>
                  <a:srgbClr val="0E2F36"/>
                </a:solidFill>
                <a:latin typeface="Aptos"/>
              </a:rPr>
              <a:t>New, concerning, but stable</a:t>
            </a:r>
          </a:p>
        </p:txBody>
      </p:sp>
      <p:sp>
        <p:nvSpPr>
          <p:cNvPr id="115" name="TextBox 114">
            <a:extLst>
              <a:ext uri="{FF2B5EF4-FFF2-40B4-BE49-F238E27FC236}">
                <a16:creationId xmlns:a16="http://schemas.microsoft.com/office/drawing/2014/main" id="{4FA26FA9-D9E8-4538-8475-F740699480C5}"/>
              </a:ext>
            </a:extLst>
          </p:cNvPr>
          <p:cNvSpPr txBox="1"/>
          <p:nvPr/>
        </p:nvSpPr>
        <p:spPr>
          <a:xfrm>
            <a:off x="3784600" y="2815715"/>
            <a:ext cx="2362200" cy="2245853"/>
          </a:xfrm>
          <a:prstGeom prst="rect">
            <a:avLst/>
          </a:prstGeom>
          <a:noFill/>
        </p:spPr>
        <p:txBody>
          <a:bodyPr vertOverflow="overflow" vert="horz" wrap="square" rtlCol="0" anchor="t">
            <a:noAutofit/>
          </a:bodyPr>
          <a:lstStyle/>
          <a:p>
            <a:pPr algn="l">
              <a:lnSpc>
                <a:spcPct val="150000"/>
              </a:lnSpc>
            </a:pPr>
            <a:r>
              <a:rPr lang="en-US" sz="1400" dirty="0">
                <a:solidFill>
                  <a:srgbClr val="21484E"/>
                </a:solidFill>
                <a:latin typeface="Aptos"/>
              </a:rPr>
              <a:t>• Gradual memory change
• Medication side effects
• New wandering or falls
• Sleep, pain, or mood changes
• Caregiver needs guidance</a:t>
            </a:r>
          </a:p>
        </p:txBody>
      </p:sp>
      <p:sp>
        <p:nvSpPr>
          <p:cNvPr id="116" name="Rectangle 115">
            <a:extLst>
              <a:ext uri="{FF2B5EF4-FFF2-40B4-BE49-F238E27FC236}">
                <a16:creationId xmlns:a16="http://schemas.microsoft.com/office/drawing/2014/main" id="{5C24F4D8-9328-4185-8F0C-52A32622822D}"/>
              </a:ext>
            </a:extLst>
          </p:cNvPr>
          <p:cNvSpPr/>
          <p:nvPr/>
        </p:nvSpPr>
        <p:spPr>
          <a:xfrm>
            <a:off x="6273800" y="1841500"/>
            <a:ext cx="2362200" cy="3048000"/>
          </a:xfrm>
          <a:prstGeom prst="rect">
            <a:avLst/>
          </a:prstGeom>
          <a:solidFill>
            <a:srgbClr val="F5FBFA"/>
          </a:solidFill>
          <a:ln w="12700" cap="flat" cmpd="sng" algn="ctr">
            <a:solidFill>
              <a:srgbClr val="B8DCD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7" name="Rectangle 116">
            <a:extLst>
              <a:ext uri="{FF2B5EF4-FFF2-40B4-BE49-F238E27FC236}">
                <a16:creationId xmlns:a16="http://schemas.microsoft.com/office/drawing/2014/main" id="{4551C582-66FD-4992-993F-52D6117D5BC5}"/>
              </a:ext>
            </a:extLst>
          </p:cNvPr>
          <p:cNvSpPr/>
          <p:nvPr/>
        </p:nvSpPr>
        <p:spPr>
          <a:xfrm>
            <a:off x="6273800" y="1841500"/>
            <a:ext cx="2362200" cy="127000"/>
          </a:xfrm>
          <a:prstGeom prst="rect">
            <a:avLst/>
          </a:prstGeom>
          <a:solidFill>
            <a:srgbClr val="D95757"/>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8" name="TextBox 117">
            <a:extLst>
              <a:ext uri="{FF2B5EF4-FFF2-40B4-BE49-F238E27FC236}">
                <a16:creationId xmlns:a16="http://schemas.microsoft.com/office/drawing/2014/main" id="{089574A4-6C11-4FBE-8376-0D09233D1564}"/>
              </a:ext>
            </a:extLst>
          </p:cNvPr>
          <p:cNvSpPr txBox="1"/>
          <p:nvPr/>
        </p:nvSpPr>
        <p:spPr>
          <a:xfrm>
            <a:off x="6776066" y="2025856"/>
            <a:ext cx="2006600" cy="235568"/>
          </a:xfrm>
          <a:prstGeom prst="rect">
            <a:avLst/>
          </a:prstGeom>
          <a:noFill/>
        </p:spPr>
        <p:txBody>
          <a:bodyPr vertOverflow="overflow" vert="horz" wrap="square" rtlCol="0" anchor="t">
            <a:noAutofit/>
          </a:bodyPr>
          <a:lstStyle/>
          <a:p>
            <a:pPr algn="l"/>
            <a:r>
              <a:rPr lang="en-US" sz="1600" b="1" dirty="0">
                <a:solidFill>
                  <a:srgbClr val="D95757"/>
                </a:solidFill>
                <a:latin typeface="Aptos"/>
              </a:rPr>
              <a:t>CALL 911</a:t>
            </a:r>
          </a:p>
        </p:txBody>
      </p:sp>
      <p:sp>
        <p:nvSpPr>
          <p:cNvPr id="119" name="TextBox 118">
            <a:extLst>
              <a:ext uri="{FF2B5EF4-FFF2-40B4-BE49-F238E27FC236}">
                <a16:creationId xmlns:a16="http://schemas.microsoft.com/office/drawing/2014/main" id="{B694424B-AB77-4D86-A88E-465D67266FB5}"/>
              </a:ext>
            </a:extLst>
          </p:cNvPr>
          <p:cNvSpPr txBox="1"/>
          <p:nvPr/>
        </p:nvSpPr>
        <p:spPr>
          <a:xfrm>
            <a:off x="6318868" y="2334752"/>
            <a:ext cx="2235200" cy="408448"/>
          </a:xfrm>
          <a:prstGeom prst="rect">
            <a:avLst/>
          </a:prstGeom>
          <a:noFill/>
        </p:spPr>
        <p:txBody>
          <a:bodyPr vertOverflow="overflow" vert="horz" wrap="square" rtlCol="0" anchor="t">
            <a:noAutofit/>
          </a:bodyPr>
          <a:lstStyle/>
          <a:p>
            <a:pPr algn="l"/>
            <a:r>
              <a:rPr lang="en-US" sz="1550" b="1" dirty="0">
                <a:solidFill>
                  <a:srgbClr val="0E2F36"/>
                </a:solidFill>
                <a:latin typeface="Aptos"/>
              </a:rPr>
              <a:t>Sudden or dangerous</a:t>
            </a:r>
          </a:p>
        </p:txBody>
      </p:sp>
      <p:sp>
        <p:nvSpPr>
          <p:cNvPr id="120" name="TextBox 119">
            <a:extLst>
              <a:ext uri="{FF2B5EF4-FFF2-40B4-BE49-F238E27FC236}">
                <a16:creationId xmlns:a16="http://schemas.microsoft.com/office/drawing/2014/main" id="{EB6C1397-8D3B-48DA-BCCB-75AC5648D25E}"/>
              </a:ext>
            </a:extLst>
          </p:cNvPr>
          <p:cNvSpPr txBox="1"/>
          <p:nvPr/>
        </p:nvSpPr>
        <p:spPr>
          <a:xfrm>
            <a:off x="6363112" y="2668223"/>
            <a:ext cx="2311400" cy="2245853"/>
          </a:xfrm>
          <a:prstGeom prst="rect">
            <a:avLst/>
          </a:prstGeom>
          <a:noFill/>
        </p:spPr>
        <p:txBody>
          <a:bodyPr vertOverflow="overflow" vert="horz" wrap="square" rtlCol="0" anchor="t">
            <a:noAutofit/>
          </a:bodyPr>
          <a:lstStyle/>
          <a:p>
            <a:pPr algn="l"/>
            <a:r>
              <a:rPr lang="en-US" sz="1400" dirty="0">
                <a:solidFill>
                  <a:srgbClr val="21484E"/>
                </a:solidFill>
                <a:latin typeface="Aptos"/>
              </a:rPr>
              <a:t>• Stroke signs: face, arm, speech</a:t>
            </a:r>
            <a:br>
              <a:rPr lang="en-US" sz="1400" dirty="0">
                <a:solidFill>
                  <a:srgbClr val="21484E"/>
                </a:solidFill>
                <a:latin typeface="Aptos"/>
              </a:rPr>
            </a:br>
            <a:r>
              <a:rPr lang="en-US" sz="800" dirty="0">
                <a:solidFill>
                  <a:srgbClr val="21484E"/>
                </a:solidFill>
                <a:latin typeface="Aptos"/>
              </a:rPr>
              <a:t>
</a:t>
            </a:r>
            <a:r>
              <a:rPr lang="en-US" sz="1400" dirty="0">
                <a:solidFill>
                  <a:srgbClr val="21484E"/>
                </a:solidFill>
                <a:latin typeface="Aptos"/>
              </a:rPr>
              <a:t>• Chest pain or trouble breathing</a:t>
            </a:r>
            <a:br>
              <a:rPr lang="en-US" sz="1400" dirty="0">
                <a:solidFill>
                  <a:srgbClr val="21484E"/>
                </a:solidFill>
                <a:latin typeface="Aptos"/>
              </a:rPr>
            </a:br>
            <a:r>
              <a:rPr lang="en-US" sz="800" dirty="0">
                <a:solidFill>
                  <a:srgbClr val="21484E"/>
                </a:solidFill>
                <a:latin typeface="Aptos"/>
              </a:rPr>
              <a:t>
</a:t>
            </a:r>
            <a:r>
              <a:rPr lang="en-US" sz="1400" dirty="0">
                <a:solidFill>
                  <a:srgbClr val="21484E"/>
                </a:solidFill>
                <a:latin typeface="Aptos"/>
              </a:rPr>
              <a:t>• Fainting, seizure, or severe fall</a:t>
            </a:r>
            <a:br>
              <a:rPr lang="en-US" sz="1400" dirty="0">
                <a:solidFill>
                  <a:srgbClr val="21484E"/>
                </a:solidFill>
                <a:latin typeface="Aptos"/>
              </a:rPr>
            </a:br>
            <a:r>
              <a:rPr lang="en-US" sz="800" dirty="0">
                <a:solidFill>
                  <a:srgbClr val="21484E"/>
                </a:solidFill>
                <a:latin typeface="Aptos"/>
              </a:rPr>
              <a:t>
</a:t>
            </a:r>
            <a:r>
              <a:rPr lang="en-US" sz="1400" dirty="0">
                <a:solidFill>
                  <a:srgbClr val="21484E"/>
                </a:solidFill>
                <a:latin typeface="Aptos"/>
              </a:rPr>
              <a:t>• Violent behavior or immediate danger</a:t>
            </a:r>
          </a:p>
        </p:txBody>
      </p:sp>
      <p:sp>
        <p:nvSpPr>
          <p:cNvPr id="121" name="Rectangle 120">
            <a:extLst>
              <a:ext uri="{FF2B5EF4-FFF2-40B4-BE49-F238E27FC236}">
                <a16:creationId xmlns:a16="http://schemas.microsoft.com/office/drawing/2014/main" id="{B182BCAC-156A-4364-BA04-38858BF10425}"/>
              </a:ext>
            </a:extLst>
          </p:cNvPr>
          <p:cNvSpPr/>
          <p:nvPr/>
        </p:nvSpPr>
        <p:spPr>
          <a:xfrm>
            <a:off x="508000" y="5207000"/>
            <a:ext cx="8128000" cy="660400"/>
          </a:xfrm>
          <a:prstGeom prst="rect">
            <a:avLst/>
          </a:prstGeom>
          <a:solidFill>
            <a:srgbClr val="D7F3F1"/>
          </a:solidFill>
          <a:ln w="12700" cap="flat" cmpd="sng" algn="ctr">
            <a:solidFill>
              <a:srgbClr val="8ED9D4"/>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22" name="TextBox 121">
            <a:extLst>
              <a:ext uri="{FF2B5EF4-FFF2-40B4-BE49-F238E27FC236}">
                <a16:creationId xmlns:a16="http://schemas.microsoft.com/office/drawing/2014/main" id="{6C64884A-62C8-4AB8-A9B0-C41BD1D9CE65}"/>
              </a:ext>
            </a:extLst>
          </p:cNvPr>
          <p:cNvSpPr txBox="1"/>
          <p:nvPr/>
        </p:nvSpPr>
        <p:spPr>
          <a:xfrm>
            <a:off x="711200" y="5384800"/>
            <a:ext cx="7721600" cy="254000"/>
          </a:xfrm>
          <a:prstGeom prst="rect">
            <a:avLst/>
          </a:prstGeom>
          <a:noFill/>
        </p:spPr>
        <p:txBody>
          <a:bodyPr vertOverflow="overflow" vert="horz" wrap="square" rtlCol="0" anchor="t">
            <a:noAutofit/>
          </a:bodyPr>
          <a:lstStyle/>
          <a:p>
            <a:pPr algn="l"/>
            <a:r>
              <a:rPr lang="en-US" sz="1400" b="1" dirty="0">
                <a:solidFill>
                  <a:srgbClr val="0E2F36"/>
                </a:solidFill>
                <a:latin typeface="Aptos"/>
              </a:rPr>
              <a:t>Rule of thumb: sudden + severe = urgent. If safety is at risk, call 911 first.</a:t>
            </a:r>
          </a:p>
        </p:txBody>
      </p:sp>
      <p:sp>
        <p:nvSpPr>
          <p:cNvPr id="123" name="TextBox 122">
            <a:extLst>
              <a:ext uri="{FF2B5EF4-FFF2-40B4-BE49-F238E27FC236}">
                <a16:creationId xmlns:a16="http://schemas.microsoft.com/office/drawing/2014/main" id="{59BA758B-FAC6-4B8D-8B39-70B3DCBB78EE}"/>
              </a:ext>
            </a:extLst>
          </p:cNvPr>
          <p:cNvSpPr txBox="1"/>
          <p:nvPr/>
        </p:nvSpPr>
        <p:spPr>
          <a:xfrm>
            <a:off x="685800" y="6172200"/>
            <a:ext cx="7772400" cy="228600"/>
          </a:xfrm>
          <a:prstGeom prst="rect">
            <a:avLst/>
          </a:prstGeom>
          <a:noFill/>
        </p:spPr>
        <p:txBody>
          <a:bodyPr vertOverflow="overflow" vert="horz" wrap="square" rtlCol="0" anchor="t">
            <a:noAutofit/>
          </a:bodyPr>
          <a:lstStyle/>
          <a:p>
            <a:pPr algn="l"/>
            <a:r>
              <a:rPr lang="en-US" sz="1200">
                <a:solidFill>
                  <a:srgbClr val="C7D8D9"/>
                </a:solidFill>
                <a:latin typeface="Aptos"/>
              </a:rPr>
              <a:t>For non-emergency concerns: write down what changed, when it started, and what makes it better or worse.</a:t>
            </a:r>
          </a:p>
        </p:txBody>
      </p:sp>
      <p:sp>
        <p:nvSpPr>
          <p:cNvPr id="3" name="TextBox 2">
            <a:extLst>
              <a:ext uri="{FF2B5EF4-FFF2-40B4-BE49-F238E27FC236}">
                <a16:creationId xmlns:a16="http://schemas.microsoft.com/office/drawing/2014/main" id="{A23922FB-D043-0B44-4B9D-7B69D01C7C34}"/>
              </a:ext>
            </a:extLst>
          </p:cNvPr>
          <p:cNvSpPr txBox="1"/>
          <p:nvPr/>
        </p:nvSpPr>
        <p:spPr>
          <a:xfrm>
            <a:off x="393700" y="146862"/>
            <a:ext cx="4572000" cy="369332"/>
          </a:xfrm>
          <a:prstGeom prst="rect">
            <a:avLst/>
          </a:prstGeom>
          <a:noFill/>
        </p:spPr>
        <p:txBody>
          <a:bodyPr wrap="square">
            <a:spAutoFit/>
          </a:bodyPr>
          <a:lstStyle/>
          <a:p>
            <a:pPr algn="l"/>
            <a:r>
              <a:rPr lang="en-US" b="1" dirty="0">
                <a:solidFill>
                  <a:srgbClr val="4FC7C3"/>
                </a:solidFill>
                <a:latin typeface="Georgia"/>
              </a:rPr>
              <a:t>Question 5</a:t>
            </a:r>
          </a:p>
        </p:txBody>
      </p:sp>
    </p:spTree>
    <p:extLst>
      <p:ext uri="{BB962C8B-B14F-4D97-AF65-F5344CB8AC3E}">
        <p14:creationId xmlns:p14="http://schemas.microsoft.com/office/powerpoint/2010/main" val="232547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4BF9ED06-56AB-498E-9CBC-3365658F7D0B}"/>
              </a:ext>
            </a:extLst>
          </p:cNvPr>
          <p:cNvSpPr/>
          <p:nvPr/>
        </p:nvSpPr>
        <p:spPr>
          <a:xfrm>
            <a:off x="0" y="0"/>
            <a:ext cx="9144000" cy="6858000"/>
          </a:xfrm>
          <a:prstGeom prst="rect">
            <a:avLst/>
          </a:prstGeom>
          <a:solidFill>
            <a:srgbClr val="0B2F36"/>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1" name="Rectangle 160">
            <a:extLst>
              <a:ext uri="{FF2B5EF4-FFF2-40B4-BE49-F238E27FC236}">
                <a16:creationId xmlns:a16="http://schemas.microsoft.com/office/drawing/2014/main" id="{D638631D-6F2F-4EEE-B71F-505C82DE6D62}"/>
              </a:ext>
            </a:extLst>
          </p:cNvPr>
          <p:cNvSpPr/>
          <p:nvPr/>
        </p:nvSpPr>
        <p:spPr>
          <a:xfrm>
            <a:off x="457200" y="355600"/>
            <a:ext cx="1219200" cy="2794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2" name="TextBox 161">
            <a:extLst>
              <a:ext uri="{FF2B5EF4-FFF2-40B4-BE49-F238E27FC236}">
                <a16:creationId xmlns:a16="http://schemas.microsoft.com/office/drawing/2014/main" id="{82EDCD2C-B468-4AB8-9BBE-C731E5272213}"/>
              </a:ext>
            </a:extLst>
          </p:cNvPr>
          <p:cNvSpPr txBox="1"/>
          <p:nvPr/>
        </p:nvSpPr>
        <p:spPr>
          <a:xfrm>
            <a:off x="546100" y="349456"/>
            <a:ext cx="1041400" cy="203200"/>
          </a:xfrm>
          <a:prstGeom prst="rect">
            <a:avLst/>
          </a:prstGeom>
          <a:noFill/>
        </p:spPr>
        <p:txBody>
          <a:bodyPr vertOverflow="overflow" vert="horz" wrap="square" rtlCol="0" anchor="t">
            <a:noAutofit/>
          </a:bodyPr>
          <a:lstStyle/>
          <a:p>
            <a:pPr algn="l"/>
            <a:r>
              <a:rPr lang="en-US" sz="1200" b="1" dirty="0">
                <a:solidFill>
                  <a:srgbClr val="0E2F36"/>
                </a:solidFill>
                <a:latin typeface="Aptos"/>
              </a:rPr>
              <a:t>First steps</a:t>
            </a:r>
          </a:p>
        </p:txBody>
      </p:sp>
      <p:sp>
        <p:nvSpPr>
          <p:cNvPr id="163" name="Rectangle 162">
            <a:extLst>
              <a:ext uri="{FF2B5EF4-FFF2-40B4-BE49-F238E27FC236}">
                <a16:creationId xmlns:a16="http://schemas.microsoft.com/office/drawing/2014/main" id="{32A292B0-F708-4A84-A7BC-37D80C890BE6}"/>
              </a:ext>
            </a:extLst>
          </p:cNvPr>
          <p:cNvSpPr/>
          <p:nvPr/>
        </p:nvSpPr>
        <p:spPr>
          <a:xfrm>
            <a:off x="457200" y="774700"/>
            <a:ext cx="736600" cy="381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4" name="TextBox 163">
            <a:extLst>
              <a:ext uri="{FF2B5EF4-FFF2-40B4-BE49-F238E27FC236}">
                <a16:creationId xmlns:a16="http://schemas.microsoft.com/office/drawing/2014/main" id="{D470C4EA-ECF8-4E23-B9FD-CC9EFDB4F62A}"/>
              </a:ext>
            </a:extLst>
          </p:cNvPr>
          <p:cNvSpPr txBox="1"/>
          <p:nvPr/>
        </p:nvSpPr>
        <p:spPr>
          <a:xfrm>
            <a:off x="457200" y="863600"/>
            <a:ext cx="8229600" cy="482600"/>
          </a:xfrm>
          <a:prstGeom prst="rect">
            <a:avLst/>
          </a:prstGeom>
          <a:noFill/>
        </p:spPr>
        <p:txBody>
          <a:bodyPr vertOverflow="overflow" vert="horz" wrap="square" rtlCol="0" anchor="t">
            <a:noAutofit/>
          </a:bodyPr>
          <a:lstStyle/>
          <a:p>
            <a:pPr algn="l"/>
            <a:r>
              <a:rPr lang="en-US" sz="2600" b="1" dirty="0">
                <a:solidFill>
                  <a:srgbClr val="F7FAFA"/>
                </a:solidFill>
                <a:latin typeface="Aptos"/>
              </a:rPr>
              <a:t>Turn “something is off” into evidence</a:t>
            </a:r>
          </a:p>
        </p:txBody>
      </p:sp>
      <p:sp>
        <p:nvSpPr>
          <p:cNvPr id="165" name="TextBox 164">
            <a:extLst>
              <a:ext uri="{FF2B5EF4-FFF2-40B4-BE49-F238E27FC236}">
                <a16:creationId xmlns:a16="http://schemas.microsoft.com/office/drawing/2014/main" id="{1034264B-CAA4-47DD-A616-AE6A4609474F}"/>
              </a:ext>
            </a:extLst>
          </p:cNvPr>
          <p:cNvSpPr txBox="1"/>
          <p:nvPr/>
        </p:nvSpPr>
        <p:spPr>
          <a:xfrm>
            <a:off x="469900" y="1384300"/>
            <a:ext cx="8026400" cy="330200"/>
          </a:xfrm>
          <a:prstGeom prst="rect">
            <a:avLst/>
          </a:prstGeom>
          <a:noFill/>
        </p:spPr>
        <p:txBody>
          <a:bodyPr vertOverflow="overflow" vert="horz" wrap="square" rtlCol="0" anchor="t">
            <a:noAutofit/>
          </a:bodyPr>
          <a:lstStyle/>
          <a:p>
            <a:pPr algn="l"/>
            <a:r>
              <a:rPr lang="en-US" sz="1400" dirty="0">
                <a:solidFill>
                  <a:srgbClr val="C7D8D9"/>
                </a:solidFill>
                <a:latin typeface="Aptos"/>
              </a:rPr>
              <a:t>A simple pattern log helps families move from worry to a clearer medical conversation.</a:t>
            </a:r>
          </a:p>
        </p:txBody>
      </p:sp>
      <p:sp>
        <p:nvSpPr>
          <p:cNvPr id="166" name="Rectangle 165">
            <a:extLst>
              <a:ext uri="{FF2B5EF4-FFF2-40B4-BE49-F238E27FC236}">
                <a16:creationId xmlns:a16="http://schemas.microsoft.com/office/drawing/2014/main" id="{FFE9ABE6-8DB0-453F-9163-8A2A0E61AD4F}"/>
              </a:ext>
            </a:extLst>
          </p:cNvPr>
          <p:cNvSpPr/>
          <p:nvPr/>
        </p:nvSpPr>
        <p:spPr>
          <a:xfrm>
            <a:off x="508000" y="1841500"/>
            <a:ext cx="2870200" cy="3175000"/>
          </a:xfrm>
          <a:prstGeom prst="rect">
            <a:avLst/>
          </a:prstGeom>
          <a:solidFill>
            <a:srgbClr val="164951"/>
          </a:solidFill>
          <a:ln w="12700" cap="flat" cmpd="sng" algn="ctr">
            <a:solidFill>
              <a:srgbClr val="2F626A"/>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7" name="Rectangle 166">
            <a:extLst>
              <a:ext uri="{FF2B5EF4-FFF2-40B4-BE49-F238E27FC236}">
                <a16:creationId xmlns:a16="http://schemas.microsoft.com/office/drawing/2014/main" id="{5B57C47D-0903-4BA4-8ABD-B4AC256D1FDC}"/>
              </a:ext>
            </a:extLst>
          </p:cNvPr>
          <p:cNvSpPr/>
          <p:nvPr/>
        </p:nvSpPr>
        <p:spPr>
          <a:xfrm>
            <a:off x="508000" y="1841500"/>
            <a:ext cx="76200" cy="31750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68" name="TextBox 167">
            <a:extLst>
              <a:ext uri="{FF2B5EF4-FFF2-40B4-BE49-F238E27FC236}">
                <a16:creationId xmlns:a16="http://schemas.microsoft.com/office/drawing/2014/main" id="{6D435B42-033B-482C-BAEF-5A62BD190840}"/>
              </a:ext>
            </a:extLst>
          </p:cNvPr>
          <p:cNvSpPr txBox="1"/>
          <p:nvPr/>
        </p:nvSpPr>
        <p:spPr>
          <a:xfrm>
            <a:off x="736600" y="2019300"/>
            <a:ext cx="2425700" cy="203200"/>
          </a:xfrm>
          <a:prstGeom prst="rect">
            <a:avLst/>
          </a:prstGeom>
          <a:noFill/>
        </p:spPr>
        <p:txBody>
          <a:bodyPr vertOverflow="overflow" vert="horz" wrap="square" rtlCol="0" anchor="t">
            <a:noAutofit/>
          </a:bodyPr>
          <a:lstStyle/>
          <a:p>
            <a:pPr algn="l"/>
            <a:r>
              <a:rPr lang="en-US" sz="1200" b="1" dirty="0">
                <a:solidFill>
                  <a:srgbClr val="48C6C0"/>
                </a:solidFill>
                <a:latin typeface="Aptos"/>
              </a:rPr>
              <a:t>CORE MESSAGE</a:t>
            </a:r>
          </a:p>
        </p:txBody>
      </p:sp>
      <p:sp>
        <p:nvSpPr>
          <p:cNvPr id="169" name="TextBox 168">
            <a:extLst>
              <a:ext uri="{FF2B5EF4-FFF2-40B4-BE49-F238E27FC236}">
                <a16:creationId xmlns:a16="http://schemas.microsoft.com/office/drawing/2014/main" id="{3CD5175A-230E-4CE9-BEDC-BE00D1E59606}"/>
              </a:ext>
            </a:extLst>
          </p:cNvPr>
          <p:cNvSpPr txBox="1"/>
          <p:nvPr/>
        </p:nvSpPr>
        <p:spPr>
          <a:xfrm>
            <a:off x="736600" y="2374900"/>
            <a:ext cx="2425700" cy="660400"/>
          </a:xfrm>
          <a:prstGeom prst="rect">
            <a:avLst/>
          </a:prstGeom>
          <a:noFill/>
        </p:spPr>
        <p:txBody>
          <a:bodyPr vertOverflow="overflow" vert="horz" wrap="square" rtlCol="0" anchor="t">
            <a:noAutofit/>
          </a:bodyPr>
          <a:lstStyle/>
          <a:p>
            <a:pPr algn="l"/>
            <a:r>
              <a:rPr lang="en-US" sz="1650" b="1" dirty="0">
                <a:solidFill>
                  <a:srgbClr val="F7FAFA"/>
                </a:solidFill>
                <a:latin typeface="Aptos"/>
              </a:rPr>
              <a:t>Do not diagnose from memory alone.</a:t>
            </a:r>
          </a:p>
        </p:txBody>
      </p:sp>
      <p:sp>
        <p:nvSpPr>
          <p:cNvPr id="170" name="TextBox 169">
            <a:extLst>
              <a:ext uri="{FF2B5EF4-FFF2-40B4-BE49-F238E27FC236}">
                <a16:creationId xmlns:a16="http://schemas.microsoft.com/office/drawing/2014/main" id="{3B678E5B-CB6E-425F-95BC-15B763A94BFF}"/>
              </a:ext>
            </a:extLst>
          </p:cNvPr>
          <p:cNvSpPr txBox="1"/>
          <p:nvPr/>
        </p:nvSpPr>
        <p:spPr>
          <a:xfrm>
            <a:off x="736600" y="3044316"/>
            <a:ext cx="2425700" cy="1270000"/>
          </a:xfrm>
          <a:prstGeom prst="rect">
            <a:avLst/>
          </a:prstGeom>
          <a:noFill/>
        </p:spPr>
        <p:txBody>
          <a:bodyPr vertOverflow="overflow" vert="horz" wrap="square" rtlCol="0" anchor="t">
            <a:noAutofit/>
          </a:bodyPr>
          <a:lstStyle/>
          <a:p>
            <a:pPr algn="l"/>
            <a:r>
              <a:rPr lang="en-US" sz="1400" dirty="0">
                <a:solidFill>
                  <a:srgbClr val="C7D8D9"/>
                </a:solidFill>
                <a:latin typeface="Aptos"/>
              </a:rPr>
              <a:t>Write down specific changes. Patterns help doctors separate dementia, delirium, depression, medication effects, and normal aging.</a:t>
            </a:r>
          </a:p>
        </p:txBody>
      </p:sp>
      <p:sp>
        <p:nvSpPr>
          <p:cNvPr id="171" name="Rectangle 170">
            <a:extLst>
              <a:ext uri="{FF2B5EF4-FFF2-40B4-BE49-F238E27FC236}">
                <a16:creationId xmlns:a16="http://schemas.microsoft.com/office/drawing/2014/main" id="{6621EFFE-1AE2-47BB-A003-EDD3524A87E3}"/>
              </a:ext>
            </a:extLst>
          </p:cNvPr>
          <p:cNvSpPr/>
          <p:nvPr/>
        </p:nvSpPr>
        <p:spPr>
          <a:xfrm>
            <a:off x="736600" y="4533900"/>
            <a:ext cx="2413000" cy="3302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2" name="TextBox 171">
            <a:extLst>
              <a:ext uri="{FF2B5EF4-FFF2-40B4-BE49-F238E27FC236}">
                <a16:creationId xmlns:a16="http://schemas.microsoft.com/office/drawing/2014/main" id="{3A9F929F-40F4-4376-86D8-BFFF0D609F50}"/>
              </a:ext>
            </a:extLst>
          </p:cNvPr>
          <p:cNvSpPr txBox="1"/>
          <p:nvPr/>
        </p:nvSpPr>
        <p:spPr>
          <a:xfrm>
            <a:off x="825500" y="4565856"/>
            <a:ext cx="2235200" cy="190500"/>
          </a:xfrm>
          <a:prstGeom prst="rect">
            <a:avLst/>
          </a:prstGeom>
          <a:noFill/>
        </p:spPr>
        <p:txBody>
          <a:bodyPr vertOverflow="overflow" vert="horz" wrap="square" rtlCol="0" anchor="t">
            <a:noAutofit/>
          </a:bodyPr>
          <a:lstStyle/>
          <a:p>
            <a:pPr algn="l"/>
            <a:r>
              <a:rPr lang="en-US" sz="1200" b="1" dirty="0">
                <a:solidFill>
                  <a:srgbClr val="0E2F36"/>
                </a:solidFill>
                <a:latin typeface="Aptos"/>
              </a:rPr>
              <a:t>MAKE IT SPECIFIC</a:t>
            </a:r>
          </a:p>
        </p:txBody>
      </p:sp>
      <p:sp>
        <p:nvSpPr>
          <p:cNvPr id="173" name="Rectangle 172">
            <a:extLst>
              <a:ext uri="{FF2B5EF4-FFF2-40B4-BE49-F238E27FC236}">
                <a16:creationId xmlns:a16="http://schemas.microsoft.com/office/drawing/2014/main" id="{ACC14654-31AD-44FD-A24B-8CDB956C9F10}"/>
              </a:ext>
            </a:extLst>
          </p:cNvPr>
          <p:cNvSpPr/>
          <p:nvPr/>
        </p:nvSpPr>
        <p:spPr>
          <a:xfrm>
            <a:off x="3657600" y="1841500"/>
            <a:ext cx="4978400" cy="1524000"/>
          </a:xfrm>
          <a:prstGeom prst="rect">
            <a:avLst/>
          </a:prstGeom>
          <a:solidFill>
            <a:srgbClr val="EEF7F7"/>
          </a:solidFill>
          <a:ln w="12700" cap="flat" cmpd="sng" algn="ctr">
            <a:solidFill>
              <a:srgbClr val="B8DCD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4" name="Rectangle 173">
            <a:extLst>
              <a:ext uri="{FF2B5EF4-FFF2-40B4-BE49-F238E27FC236}">
                <a16:creationId xmlns:a16="http://schemas.microsoft.com/office/drawing/2014/main" id="{FB5F7EFF-0E38-4114-972D-5C9F0AFE3BB1}"/>
              </a:ext>
            </a:extLst>
          </p:cNvPr>
          <p:cNvSpPr/>
          <p:nvPr/>
        </p:nvSpPr>
        <p:spPr>
          <a:xfrm>
            <a:off x="3657600" y="1841500"/>
            <a:ext cx="4978400" cy="889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5" name="TextBox 174">
            <a:extLst>
              <a:ext uri="{FF2B5EF4-FFF2-40B4-BE49-F238E27FC236}">
                <a16:creationId xmlns:a16="http://schemas.microsoft.com/office/drawing/2014/main" id="{532A5EC8-0C47-43EA-8CC3-D991A52B77EE}"/>
              </a:ext>
            </a:extLst>
          </p:cNvPr>
          <p:cNvSpPr txBox="1"/>
          <p:nvPr/>
        </p:nvSpPr>
        <p:spPr>
          <a:xfrm>
            <a:off x="3835400" y="2070100"/>
            <a:ext cx="4622800" cy="177800"/>
          </a:xfrm>
          <a:prstGeom prst="rect">
            <a:avLst/>
          </a:prstGeom>
          <a:noFill/>
        </p:spPr>
        <p:txBody>
          <a:bodyPr vertOverflow="overflow" vert="horz" wrap="square" rtlCol="0" anchor="t">
            <a:noAutofit/>
          </a:bodyPr>
          <a:lstStyle/>
          <a:p>
            <a:pPr algn="l"/>
            <a:r>
              <a:rPr lang="en-US" sz="1400" b="1" dirty="0">
                <a:solidFill>
                  <a:srgbClr val="48C6C0"/>
                </a:solidFill>
                <a:latin typeface="Aptos"/>
              </a:rPr>
              <a:t>STEP 1</a:t>
            </a:r>
          </a:p>
        </p:txBody>
      </p:sp>
      <p:sp>
        <p:nvSpPr>
          <p:cNvPr id="176" name="TextBox 175">
            <a:extLst>
              <a:ext uri="{FF2B5EF4-FFF2-40B4-BE49-F238E27FC236}">
                <a16:creationId xmlns:a16="http://schemas.microsoft.com/office/drawing/2014/main" id="{D735CD06-3893-4581-868D-9C3035BDDCF4}"/>
              </a:ext>
            </a:extLst>
          </p:cNvPr>
          <p:cNvSpPr txBox="1"/>
          <p:nvPr/>
        </p:nvSpPr>
        <p:spPr>
          <a:xfrm>
            <a:off x="3835400" y="2374900"/>
            <a:ext cx="4622800" cy="355600"/>
          </a:xfrm>
          <a:prstGeom prst="rect">
            <a:avLst/>
          </a:prstGeom>
          <a:noFill/>
        </p:spPr>
        <p:txBody>
          <a:bodyPr vertOverflow="overflow" vert="horz" wrap="square" rtlCol="0" anchor="t">
            <a:noAutofit/>
          </a:bodyPr>
          <a:lstStyle/>
          <a:p>
            <a:pPr algn="l"/>
            <a:r>
              <a:rPr lang="en-US" sz="1600" b="1" dirty="0">
                <a:solidFill>
                  <a:srgbClr val="0E2F36"/>
                </a:solidFill>
                <a:latin typeface="Aptos"/>
              </a:rPr>
              <a:t>Start a Pattern Log</a:t>
            </a:r>
          </a:p>
        </p:txBody>
      </p:sp>
      <p:sp>
        <p:nvSpPr>
          <p:cNvPr id="177" name="TextBox 176">
            <a:extLst>
              <a:ext uri="{FF2B5EF4-FFF2-40B4-BE49-F238E27FC236}">
                <a16:creationId xmlns:a16="http://schemas.microsoft.com/office/drawing/2014/main" id="{E549F531-642D-422C-8F58-6A83F64BEA09}"/>
              </a:ext>
            </a:extLst>
          </p:cNvPr>
          <p:cNvSpPr txBox="1"/>
          <p:nvPr/>
        </p:nvSpPr>
        <p:spPr>
          <a:xfrm>
            <a:off x="3835400" y="2720672"/>
            <a:ext cx="4622800" cy="330200"/>
          </a:xfrm>
          <a:prstGeom prst="rect">
            <a:avLst/>
          </a:prstGeom>
          <a:noFill/>
        </p:spPr>
        <p:txBody>
          <a:bodyPr vertOverflow="overflow" vert="horz" wrap="square" rtlCol="0" anchor="t">
            <a:noAutofit/>
          </a:bodyPr>
          <a:lstStyle/>
          <a:p>
            <a:pPr algn="l"/>
            <a:r>
              <a:rPr lang="en-US" sz="1400" dirty="0">
                <a:solidFill>
                  <a:srgbClr val="21484E"/>
                </a:solidFill>
                <a:latin typeface="Aptos"/>
              </a:rPr>
              <a:t>Capture date, time, what happened, and what helped. Bring the log to the appointment.</a:t>
            </a:r>
          </a:p>
        </p:txBody>
      </p:sp>
      <p:sp>
        <p:nvSpPr>
          <p:cNvPr id="178" name="Rectangle 177">
            <a:extLst>
              <a:ext uri="{FF2B5EF4-FFF2-40B4-BE49-F238E27FC236}">
                <a16:creationId xmlns:a16="http://schemas.microsoft.com/office/drawing/2014/main" id="{425011C8-9D7B-4C4A-B16D-546FFA04BE89}"/>
              </a:ext>
            </a:extLst>
          </p:cNvPr>
          <p:cNvSpPr/>
          <p:nvPr/>
        </p:nvSpPr>
        <p:spPr>
          <a:xfrm>
            <a:off x="3657600" y="3619500"/>
            <a:ext cx="2362200" cy="1651000"/>
          </a:xfrm>
          <a:prstGeom prst="rect">
            <a:avLst/>
          </a:prstGeom>
          <a:solidFill>
            <a:srgbClr val="EEF7F7"/>
          </a:solidFill>
          <a:ln w="12700" cap="flat" cmpd="sng" algn="ctr">
            <a:solidFill>
              <a:srgbClr val="B8DCD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79" name="Rectangle 178">
            <a:extLst>
              <a:ext uri="{FF2B5EF4-FFF2-40B4-BE49-F238E27FC236}">
                <a16:creationId xmlns:a16="http://schemas.microsoft.com/office/drawing/2014/main" id="{6E5C16F3-74E6-4F59-B998-4B5438BA4A32}"/>
              </a:ext>
            </a:extLst>
          </p:cNvPr>
          <p:cNvSpPr/>
          <p:nvPr/>
        </p:nvSpPr>
        <p:spPr>
          <a:xfrm>
            <a:off x="3657600" y="3619500"/>
            <a:ext cx="2362200" cy="889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0" name="TextBox 179">
            <a:extLst>
              <a:ext uri="{FF2B5EF4-FFF2-40B4-BE49-F238E27FC236}">
                <a16:creationId xmlns:a16="http://schemas.microsoft.com/office/drawing/2014/main" id="{00548FD3-E049-404B-A73E-082486BCD699}"/>
              </a:ext>
            </a:extLst>
          </p:cNvPr>
          <p:cNvSpPr txBox="1"/>
          <p:nvPr/>
        </p:nvSpPr>
        <p:spPr>
          <a:xfrm>
            <a:off x="3835400" y="3848100"/>
            <a:ext cx="2006600" cy="177800"/>
          </a:xfrm>
          <a:prstGeom prst="rect">
            <a:avLst/>
          </a:prstGeom>
          <a:noFill/>
        </p:spPr>
        <p:txBody>
          <a:bodyPr vertOverflow="overflow" vert="horz" wrap="square" rtlCol="0" anchor="t">
            <a:noAutofit/>
          </a:bodyPr>
          <a:lstStyle/>
          <a:p>
            <a:pPr algn="l"/>
            <a:r>
              <a:rPr lang="en-US" sz="1400" b="1" dirty="0">
                <a:solidFill>
                  <a:srgbClr val="48C6C0"/>
                </a:solidFill>
                <a:latin typeface="Aptos"/>
              </a:rPr>
              <a:t>STEP 2</a:t>
            </a:r>
          </a:p>
        </p:txBody>
      </p:sp>
      <p:sp>
        <p:nvSpPr>
          <p:cNvPr id="181" name="TextBox 180">
            <a:extLst>
              <a:ext uri="{FF2B5EF4-FFF2-40B4-BE49-F238E27FC236}">
                <a16:creationId xmlns:a16="http://schemas.microsoft.com/office/drawing/2014/main" id="{B132141D-218E-4E2D-96BB-196BAB7282B3}"/>
              </a:ext>
            </a:extLst>
          </p:cNvPr>
          <p:cNvSpPr txBox="1"/>
          <p:nvPr/>
        </p:nvSpPr>
        <p:spPr>
          <a:xfrm>
            <a:off x="3835400" y="4152900"/>
            <a:ext cx="2006600" cy="355600"/>
          </a:xfrm>
          <a:prstGeom prst="rect">
            <a:avLst/>
          </a:prstGeom>
          <a:noFill/>
        </p:spPr>
        <p:txBody>
          <a:bodyPr vertOverflow="overflow" vert="horz" wrap="square" rtlCol="0" anchor="t">
            <a:noAutofit/>
          </a:bodyPr>
          <a:lstStyle/>
          <a:p>
            <a:pPr algn="l"/>
            <a:r>
              <a:rPr lang="en-US" sz="1600" b="1" dirty="0">
                <a:solidFill>
                  <a:srgbClr val="0E2F36"/>
                </a:solidFill>
                <a:latin typeface="Aptos"/>
              </a:rPr>
              <a:t>Talk with care</a:t>
            </a:r>
          </a:p>
        </p:txBody>
      </p:sp>
      <p:sp>
        <p:nvSpPr>
          <p:cNvPr id="182" name="TextBox 181">
            <a:extLst>
              <a:ext uri="{FF2B5EF4-FFF2-40B4-BE49-F238E27FC236}">
                <a16:creationId xmlns:a16="http://schemas.microsoft.com/office/drawing/2014/main" id="{67E6F290-1C72-4581-9E26-C306230C3D04}"/>
              </a:ext>
            </a:extLst>
          </p:cNvPr>
          <p:cNvSpPr txBox="1"/>
          <p:nvPr/>
        </p:nvSpPr>
        <p:spPr>
          <a:xfrm>
            <a:off x="3835400" y="4483924"/>
            <a:ext cx="2006600" cy="457200"/>
          </a:xfrm>
          <a:prstGeom prst="rect">
            <a:avLst/>
          </a:prstGeom>
          <a:noFill/>
        </p:spPr>
        <p:txBody>
          <a:bodyPr vertOverflow="overflow" vert="horz" wrap="square" rtlCol="0" anchor="t">
            <a:noAutofit/>
          </a:bodyPr>
          <a:lstStyle/>
          <a:p>
            <a:pPr algn="l"/>
            <a:r>
              <a:rPr lang="en-US" sz="1400" dirty="0">
                <a:solidFill>
                  <a:srgbClr val="21484E"/>
                </a:solidFill>
                <a:latin typeface="Aptos"/>
              </a:rPr>
              <a:t>Use calm, specific examples. Do not argue.</a:t>
            </a:r>
          </a:p>
        </p:txBody>
      </p:sp>
      <p:sp>
        <p:nvSpPr>
          <p:cNvPr id="183" name="Rectangle 182">
            <a:extLst>
              <a:ext uri="{FF2B5EF4-FFF2-40B4-BE49-F238E27FC236}">
                <a16:creationId xmlns:a16="http://schemas.microsoft.com/office/drawing/2014/main" id="{F89FFA24-4559-43BF-B34E-E849CB5DC9ED}"/>
              </a:ext>
            </a:extLst>
          </p:cNvPr>
          <p:cNvSpPr/>
          <p:nvPr/>
        </p:nvSpPr>
        <p:spPr>
          <a:xfrm>
            <a:off x="6273800" y="3619500"/>
            <a:ext cx="2362200" cy="1651000"/>
          </a:xfrm>
          <a:prstGeom prst="rect">
            <a:avLst/>
          </a:prstGeom>
          <a:solidFill>
            <a:srgbClr val="EEF7F7"/>
          </a:solidFill>
          <a:ln w="12700" cap="flat" cmpd="sng" algn="ctr">
            <a:solidFill>
              <a:srgbClr val="B8DCDC"/>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4" name="Rectangle 183">
            <a:extLst>
              <a:ext uri="{FF2B5EF4-FFF2-40B4-BE49-F238E27FC236}">
                <a16:creationId xmlns:a16="http://schemas.microsoft.com/office/drawing/2014/main" id="{3501013E-2606-44AA-8827-8B68B2A69792}"/>
              </a:ext>
            </a:extLst>
          </p:cNvPr>
          <p:cNvSpPr/>
          <p:nvPr/>
        </p:nvSpPr>
        <p:spPr>
          <a:xfrm>
            <a:off x="6273800" y="3619500"/>
            <a:ext cx="2362200" cy="88900"/>
          </a:xfrm>
          <a:prstGeom prst="rect">
            <a:avLst/>
          </a:prstGeom>
          <a:solidFill>
            <a:srgbClr val="48C6C0"/>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5" name="TextBox 184">
            <a:extLst>
              <a:ext uri="{FF2B5EF4-FFF2-40B4-BE49-F238E27FC236}">
                <a16:creationId xmlns:a16="http://schemas.microsoft.com/office/drawing/2014/main" id="{51969D19-5469-450E-B71A-A9F3FAC345F1}"/>
              </a:ext>
            </a:extLst>
          </p:cNvPr>
          <p:cNvSpPr txBox="1"/>
          <p:nvPr/>
        </p:nvSpPr>
        <p:spPr>
          <a:xfrm>
            <a:off x="6451600" y="3848100"/>
            <a:ext cx="2006600" cy="177800"/>
          </a:xfrm>
          <a:prstGeom prst="rect">
            <a:avLst/>
          </a:prstGeom>
          <a:noFill/>
        </p:spPr>
        <p:txBody>
          <a:bodyPr vertOverflow="overflow" vert="horz" wrap="square" rtlCol="0" anchor="t">
            <a:noAutofit/>
          </a:bodyPr>
          <a:lstStyle/>
          <a:p>
            <a:pPr algn="l"/>
            <a:r>
              <a:rPr lang="en-US" sz="1400" b="1" dirty="0">
                <a:solidFill>
                  <a:srgbClr val="48C6C0"/>
                </a:solidFill>
                <a:latin typeface="Aptos"/>
              </a:rPr>
              <a:t>STEP 3</a:t>
            </a:r>
          </a:p>
        </p:txBody>
      </p:sp>
      <p:sp>
        <p:nvSpPr>
          <p:cNvPr id="186" name="TextBox 185">
            <a:extLst>
              <a:ext uri="{FF2B5EF4-FFF2-40B4-BE49-F238E27FC236}">
                <a16:creationId xmlns:a16="http://schemas.microsoft.com/office/drawing/2014/main" id="{744D564C-B713-4C65-A6C3-D01088C6F5A8}"/>
              </a:ext>
            </a:extLst>
          </p:cNvPr>
          <p:cNvSpPr txBox="1"/>
          <p:nvPr/>
        </p:nvSpPr>
        <p:spPr>
          <a:xfrm>
            <a:off x="6451600" y="4152900"/>
            <a:ext cx="2006600" cy="355600"/>
          </a:xfrm>
          <a:prstGeom prst="rect">
            <a:avLst/>
          </a:prstGeom>
          <a:noFill/>
        </p:spPr>
        <p:txBody>
          <a:bodyPr vertOverflow="overflow" vert="horz" wrap="square" rtlCol="0" anchor="t">
            <a:noAutofit/>
          </a:bodyPr>
          <a:lstStyle/>
          <a:p>
            <a:pPr algn="l"/>
            <a:r>
              <a:rPr lang="en-US" sz="1600" b="1" dirty="0">
                <a:solidFill>
                  <a:srgbClr val="0E2F36"/>
                </a:solidFill>
                <a:latin typeface="Aptos"/>
              </a:rPr>
              <a:t>Call primary care</a:t>
            </a:r>
          </a:p>
        </p:txBody>
      </p:sp>
      <p:sp>
        <p:nvSpPr>
          <p:cNvPr id="187" name="TextBox 186">
            <a:extLst>
              <a:ext uri="{FF2B5EF4-FFF2-40B4-BE49-F238E27FC236}">
                <a16:creationId xmlns:a16="http://schemas.microsoft.com/office/drawing/2014/main" id="{47121832-BADD-4728-8A29-3D7CE267CABC}"/>
              </a:ext>
            </a:extLst>
          </p:cNvPr>
          <p:cNvSpPr txBox="1"/>
          <p:nvPr/>
        </p:nvSpPr>
        <p:spPr>
          <a:xfrm>
            <a:off x="6451600" y="4513420"/>
            <a:ext cx="2006600" cy="457200"/>
          </a:xfrm>
          <a:prstGeom prst="rect">
            <a:avLst/>
          </a:prstGeom>
          <a:noFill/>
        </p:spPr>
        <p:txBody>
          <a:bodyPr vertOverflow="overflow" vert="horz" wrap="square" rtlCol="0" anchor="t">
            <a:noAutofit/>
          </a:bodyPr>
          <a:lstStyle/>
          <a:p>
            <a:pPr algn="l"/>
            <a:r>
              <a:rPr lang="en-US" sz="1400" dirty="0">
                <a:solidFill>
                  <a:srgbClr val="21484E"/>
                </a:solidFill>
                <a:latin typeface="Aptos"/>
              </a:rPr>
              <a:t>Ask for an assessment. Bring the pattern log.</a:t>
            </a:r>
          </a:p>
        </p:txBody>
      </p:sp>
      <p:sp>
        <p:nvSpPr>
          <p:cNvPr id="188" name="Rectangle 187">
            <a:extLst>
              <a:ext uri="{FF2B5EF4-FFF2-40B4-BE49-F238E27FC236}">
                <a16:creationId xmlns:a16="http://schemas.microsoft.com/office/drawing/2014/main" id="{997CB2BE-48B2-49D5-ABEF-BD1270091DA7}"/>
              </a:ext>
            </a:extLst>
          </p:cNvPr>
          <p:cNvSpPr/>
          <p:nvPr/>
        </p:nvSpPr>
        <p:spPr>
          <a:xfrm>
            <a:off x="508000" y="5511800"/>
            <a:ext cx="8128000" cy="508000"/>
          </a:xfrm>
          <a:prstGeom prst="rect">
            <a:avLst/>
          </a:prstGeom>
          <a:solidFill>
            <a:srgbClr val="D7F3F1"/>
          </a:solidFill>
          <a:ln w="12700" cap="flat" cmpd="sng" algn="ctr">
            <a:solidFill>
              <a:srgbClr val="8ED9D4"/>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89" name="TextBox 188">
            <a:extLst>
              <a:ext uri="{FF2B5EF4-FFF2-40B4-BE49-F238E27FC236}">
                <a16:creationId xmlns:a16="http://schemas.microsoft.com/office/drawing/2014/main" id="{A23C5122-0AFF-4DC1-B8DF-807033F46DC8}"/>
              </a:ext>
            </a:extLst>
          </p:cNvPr>
          <p:cNvSpPr txBox="1"/>
          <p:nvPr/>
        </p:nvSpPr>
        <p:spPr>
          <a:xfrm>
            <a:off x="698500" y="5651500"/>
            <a:ext cx="7988300" cy="114300"/>
          </a:xfrm>
          <a:prstGeom prst="rect">
            <a:avLst/>
          </a:prstGeom>
          <a:noFill/>
        </p:spPr>
        <p:txBody>
          <a:bodyPr vertOverflow="overflow" vert="horz" wrap="square" rtlCol="0" anchor="t">
            <a:noAutofit/>
          </a:bodyPr>
          <a:lstStyle/>
          <a:p>
            <a:pPr algn="l"/>
            <a:r>
              <a:rPr lang="en-US" sz="1400" b="1" dirty="0">
                <a:solidFill>
                  <a:srgbClr val="0E2F36"/>
                </a:solidFill>
                <a:latin typeface="Aptos"/>
              </a:rPr>
              <a:t>Audience moment: picture one person — then picture writing down what you noticed this week.</a:t>
            </a:r>
          </a:p>
        </p:txBody>
      </p:sp>
      <p:sp>
        <p:nvSpPr>
          <p:cNvPr id="190" name="TextBox 189">
            <a:extLst>
              <a:ext uri="{FF2B5EF4-FFF2-40B4-BE49-F238E27FC236}">
                <a16:creationId xmlns:a16="http://schemas.microsoft.com/office/drawing/2014/main" id="{6E40C780-CFC0-4208-A30B-14B5F93E1EAA}"/>
              </a:ext>
            </a:extLst>
          </p:cNvPr>
          <p:cNvSpPr txBox="1"/>
          <p:nvPr/>
        </p:nvSpPr>
        <p:spPr>
          <a:xfrm>
            <a:off x="685800" y="6311900"/>
            <a:ext cx="7772400" cy="228600"/>
          </a:xfrm>
          <a:prstGeom prst="rect">
            <a:avLst/>
          </a:prstGeom>
          <a:noFill/>
        </p:spPr>
        <p:txBody>
          <a:bodyPr vertOverflow="overflow" vert="horz" wrap="square" rtlCol="0" anchor="t">
            <a:noAutofit/>
          </a:bodyPr>
          <a:lstStyle/>
          <a:p>
            <a:pPr algn="l"/>
            <a:r>
              <a:rPr lang="en-US" sz="1200" dirty="0">
                <a:solidFill>
                  <a:srgbClr val="C7D8D9"/>
                </a:solidFill>
                <a:latin typeface="Aptos"/>
              </a:rPr>
              <a:t>A one-page log is often more useful than a long story told from memory.</a:t>
            </a:r>
          </a:p>
        </p:txBody>
      </p:sp>
    </p:spTree>
    <p:extLst>
      <p:ext uri="{BB962C8B-B14F-4D97-AF65-F5344CB8AC3E}">
        <p14:creationId xmlns:p14="http://schemas.microsoft.com/office/powerpoint/2010/main" val="373133044"/>
      </p:ext>
    </p:extLst>
  </p:cSld>
  <p:clrMapOvr>
    <a:masterClrMapping/>
  </p:clrMapOvr>
</p:sld>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438"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7297FE94-9A92-4FB7-ABE9-2627F1B44EC7}">
  <we:reference id="wa200010001" version="1.0.0.1" store="en-US" storeType="OMEX"/>
  <we:alternateReferences>
    <we:reference id="wa200010001" version="1.0.0.1" store="en-US" storeType="OMEX"/>
  </we:alternateReferences>
  <we:properties>
    <we:property name="claude.fileId" value="&quot;1ad15127-f131-4b2d-b8d6-c6fe111d8abc&quot;"/>
  </we:properties>
  <we:bindings/>
  <we:snapshot xmlns:r="http://schemas.openxmlformats.org/officeDocument/2006/relationships"/>
</we:webextension>
</file>

<file path=ppt/webextensions/webextension2.xml><?xml version="1.0" encoding="utf-8"?>
<we:webextension xmlns:we="http://schemas.microsoft.com/office/webextensions/webextension/2010/11" id="{7A0C485C-3C8F-448B-B036-2EF2767D9195}">
  <we:reference id="wa200010215" version="2.0.0.0" store="en-US" storeType="OMEX"/>
  <we:alternateReferences>
    <we:reference id="wa200010215" version="2.0.0.0" store="wa20001021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Damask</Template>
  <TotalTime>10677</TotalTime>
  <Words>7544</Words>
  <Application>Microsoft Office PowerPoint</Application>
  <PresentationFormat>On-screen Show (4:3)</PresentationFormat>
  <Paragraphs>780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Bookman Old Style</vt:lpstr>
      <vt:lpstr>Georgia</vt:lpstr>
      <vt:lpstr>Rockwell</vt:lpstr>
      <vt:lpstr>Wingdings</vt:lpstr>
      <vt:lpstr>Damask</vt:lpstr>
      <vt:lpstr>PowerPoint Presentation</vt:lpstr>
      <vt:lpstr>Who I Am — Why This Work Matters</vt:lpstr>
      <vt:lpstr>The Questions You Brought Me</vt:lpstr>
      <vt:lpstr>What dementia is</vt:lpstr>
      <vt:lpstr>PowerPoint Presentation</vt:lpstr>
      <vt:lpstr>Early signs of Alzheimer's &amp; Dementia</vt:lpstr>
      <vt:lpstr>When the brain changes, behavior changes</vt:lpstr>
      <vt:lpstr>PowerPoint Presentation</vt:lpstr>
      <vt:lpstr>PowerPoint Presentation</vt:lpstr>
      <vt:lpstr>How Early Can it be detected? At what age?</vt:lpstr>
      <vt:lpstr>PowerPoint Presentation</vt:lpstr>
      <vt:lpstr>Is it hereditary?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Chasity Robinson Mwangi</dc:creator>
  <cp:keywords/>
  <dc:description>generated using python-pptx</dc:description>
  <cp:lastModifiedBy>Chasity Robinson Mwangi</cp:lastModifiedBy>
  <cp:revision>44</cp:revision>
  <dcterms:created xsi:type="dcterms:W3CDTF">2013-01-27T09:14:16Z</dcterms:created>
  <dcterms:modified xsi:type="dcterms:W3CDTF">2026-06-18T23:29:48Z</dcterms:modified>
  <cp:category/>
</cp:coreProperties>
</file>